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11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2D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" y="262127"/>
            <a:ext cx="1152144" cy="6553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46296" y="303021"/>
            <a:ext cx="3899407" cy="329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19654" y="1880996"/>
            <a:ext cx="3444875" cy="396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212073" y="1880996"/>
            <a:ext cx="3436620" cy="3831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0040" y="262127"/>
            <a:ext cx="1164336" cy="6553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17011" y="683717"/>
            <a:ext cx="6157976" cy="1068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7435" y="2015185"/>
            <a:ext cx="10057129" cy="3472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7197" y="6567433"/>
            <a:ext cx="247015" cy="230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8996" y="339686"/>
            <a:ext cx="3873500" cy="283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05"/>
              </a:lnSpc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8" y="0"/>
            <a:ext cx="12183110" cy="6858000"/>
            <a:chOff x="3048" y="0"/>
            <a:chExt cx="1218311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89336" y="265175"/>
              <a:ext cx="1225296" cy="6035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" y="0"/>
              <a:ext cx="12182855" cy="6857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6960" y="5910071"/>
              <a:ext cx="2383790" cy="573405"/>
            </a:xfrm>
            <a:custGeom>
              <a:avLst/>
              <a:gdLst/>
              <a:ahLst/>
              <a:cxnLst/>
              <a:rect l="l" t="t" r="r" b="b"/>
              <a:pathLst>
                <a:path w="2383790" h="573404">
                  <a:moveTo>
                    <a:pt x="2288032" y="0"/>
                  </a:moveTo>
                  <a:lnTo>
                    <a:pt x="95503" y="0"/>
                  </a:lnTo>
                  <a:lnTo>
                    <a:pt x="58346" y="7505"/>
                  </a:lnTo>
                  <a:lnTo>
                    <a:pt x="27987" y="27973"/>
                  </a:lnTo>
                  <a:lnTo>
                    <a:pt x="7510" y="58330"/>
                  </a:lnTo>
                  <a:lnTo>
                    <a:pt x="0" y="95503"/>
                  </a:lnTo>
                  <a:lnTo>
                    <a:pt x="0" y="477519"/>
                  </a:lnTo>
                  <a:lnTo>
                    <a:pt x="7510" y="514693"/>
                  </a:lnTo>
                  <a:lnTo>
                    <a:pt x="27987" y="545050"/>
                  </a:lnTo>
                  <a:lnTo>
                    <a:pt x="58346" y="565518"/>
                  </a:lnTo>
                  <a:lnTo>
                    <a:pt x="95503" y="573023"/>
                  </a:lnTo>
                  <a:lnTo>
                    <a:pt x="2288032" y="573023"/>
                  </a:lnTo>
                  <a:lnTo>
                    <a:pt x="2325189" y="565518"/>
                  </a:lnTo>
                  <a:lnTo>
                    <a:pt x="2355548" y="545050"/>
                  </a:lnTo>
                  <a:lnTo>
                    <a:pt x="2376025" y="514693"/>
                  </a:lnTo>
                  <a:lnTo>
                    <a:pt x="2383536" y="477519"/>
                  </a:lnTo>
                  <a:lnTo>
                    <a:pt x="2383536" y="95503"/>
                  </a:lnTo>
                  <a:lnTo>
                    <a:pt x="2376025" y="58330"/>
                  </a:lnTo>
                  <a:lnTo>
                    <a:pt x="2355548" y="27973"/>
                  </a:lnTo>
                  <a:lnTo>
                    <a:pt x="2325189" y="7505"/>
                  </a:lnTo>
                  <a:lnTo>
                    <a:pt x="2288032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403085" y="5951016"/>
            <a:ext cx="1897380" cy="476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4231" y="5910071"/>
            <a:ext cx="2383790" cy="573405"/>
          </a:xfrm>
          <a:custGeom>
            <a:avLst/>
            <a:gdLst/>
            <a:ahLst/>
            <a:cxnLst/>
            <a:rect l="l" t="t" r="r" b="b"/>
            <a:pathLst>
              <a:path w="2383790" h="573404">
                <a:moveTo>
                  <a:pt x="2288032" y="0"/>
                </a:moveTo>
                <a:lnTo>
                  <a:pt x="95503" y="0"/>
                </a:lnTo>
                <a:lnTo>
                  <a:pt x="58346" y="7505"/>
                </a:lnTo>
                <a:lnTo>
                  <a:pt x="27987" y="27973"/>
                </a:lnTo>
                <a:lnTo>
                  <a:pt x="7510" y="58330"/>
                </a:lnTo>
                <a:lnTo>
                  <a:pt x="0" y="95503"/>
                </a:lnTo>
                <a:lnTo>
                  <a:pt x="0" y="477519"/>
                </a:lnTo>
                <a:lnTo>
                  <a:pt x="7510" y="514693"/>
                </a:lnTo>
                <a:lnTo>
                  <a:pt x="27987" y="545050"/>
                </a:lnTo>
                <a:lnTo>
                  <a:pt x="58346" y="565518"/>
                </a:lnTo>
                <a:lnTo>
                  <a:pt x="95503" y="573023"/>
                </a:lnTo>
                <a:lnTo>
                  <a:pt x="2288032" y="573023"/>
                </a:lnTo>
                <a:lnTo>
                  <a:pt x="2325189" y="565518"/>
                </a:lnTo>
                <a:lnTo>
                  <a:pt x="2355548" y="545050"/>
                </a:lnTo>
                <a:lnTo>
                  <a:pt x="2376025" y="514693"/>
                </a:lnTo>
                <a:lnTo>
                  <a:pt x="2383536" y="477519"/>
                </a:lnTo>
                <a:lnTo>
                  <a:pt x="2383536" y="95503"/>
                </a:lnTo>
                <a:lnTo>
                  <a:pt x="2376025" y="58330"/>
                </a:lnTo>
                <a:lnTo>
                  <a:pt x="2355548" y="27973"/>
                </a:lnTo>
                <a:lnTo>
                  <a:pt x="2325189" y="7505"/>
                </a:lnTo>
                <a:lnTo>
                  <a:pt x="2288032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7868" y="5951016"/>
            <a:ext cx="2106930" cy="476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1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7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2416" y="5910071"/>
            <a:ext cx="2380615" cy="573405"/>
          </a:xfrm>
          <a:custGeom>
            <a:avLst/>
            <a:gdLst/>
            <a:ahLst/>
            <a:cxnLst/>
            <a:rect l="l" t="t" r="r" b="b"/>
            <a:pathLst>
              <a:path w="2380615" h="573404">
                <a:moveTo>
                  <a:pt x="2284984" y="0"/>
                </a:moveTo>
                <a:lnTo>
                  <a:pt x="95503" y="0"/>
                </a:lnTo>
                <a:lnTo>
                  <a:pt x="58330" y="7505"/>
                </a:lnTo>
                <a:lnTo>
                  <a:pt x="27973" y="27973"/>
                </a:lnTo>
                <a:lnTo>
                  <a:pt x="7505" y="58330"/>
                </a:lnTo>
                <a:lnTo>
                  <a:pt x="0" y="95503"/>
                </a:lnTo>
                <a:lnTo>
                  <a:pt x="0" y="477519"/>
                </a:lnTo>
                <a:lnTo>
                  <a:pt x="7505" y="514693"/>
                </a:lnTo>
                <a:lnTo>
                  <a:pt x="27973" y="545050"/>
                </a:lnTo>
                <a:lnTo>
                  <a:pt x="58330" y="565518"/>
                </a:lnTo>
                <a:lnTo>
                  <a:pt x="95503" y="573023"/>
                </a:lnTo>
                <a:lnTo>
                  <a:pt x="2284984" y="573023"/>
                </a:lnTo>
                <a:lnTo>
                  <a:pt x="2322141" y="565518"/>
                </a:lnTo>
                <a:lnTo>
                  <a:pt x="2352500" y="545050"/>
                </a:lnTo>
                <a:lnTo>
                  <a:pt x="2372977" y="514693"/>
                </a:lnTo>
                <a:lnTo>
                  <a:pt x="2380488" y="477519"/>
                </a:lnTo>
                <a:lnTo>
                  <a:pt x="2380488" y="95503"/>
                </a:lnTo>
                <a:lnTo>
                  <a:pt x="2372977" y="58330"/>
                </a:lnTo>
                <a:lnTo>
                  <a:pt x="2352500" y="27973"/>
                </a:lnTo>
                <a:lnTo>
                  <a:pt x="2322141" y="7505"/>
                </a:lnTo>
                <a:lnTo>
                  <a:pt x="2284984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277" y="5951016"/>
            <a:ext cx="1537335" cy="476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1600" spc="-10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4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300" spc="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6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3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688" y="5910071"/>
            <a:ext cx="2380615" cy="573405"/>
          </a:xfrm>
          <a:custGeom>
            <a:avLst/>
            <a:gdLst/>
            <a:ahLst/>
            <a:cxnLst/>
            <a:rect l="l" t="t" r="r" b="b"/>
            <a:pathLst>
              <a:path w="2380615" h="573404">
                <a:moveTo>
                  <a:pt x="2284984" y="0"/>
                </a:moveTo>
                <a:lnTo>
                  <a:pt x="95503" y="0"/>
                </a:lnTo>
                <a:lnTo>
                  <a:pt x="58346" y="7505"/>
                </a:lnTo>
                <a:lnTo>
                  <a:pt x="27987" y="27973"/>
                </a:lnTo>
                <a:lnTo>
                  <a:pt x="7510" y="58330"/>
                </a:lnTo>
                <a:lnTo>
                  <a:pt x="0" y="95503"/>
                </a:lnTo>
                <a:lnTo>
                  <a:pt x="0" y="477519"/>
                </a:lnTo>
                <a:lnTo>
                  <a:pt x="7510" y="514693"/>
                </a:lnTo>
                <a:lnTo>
                  <a:pt x="27987" y="545050"/>
                </a:lnTo>
                <a:lnTo>
                  <a:pt x="58346" y="565518"/>
                </a:lnTo>
                <a:lnTo>
                  <a:pt x="95503" y="573023"/>
                </a:lnTo>
                <a:lnTo>
                  <a:pt x="2284984" y="573023"/>
                </a:lnTo>
                <a:lnTo>
                  <a:pt x="2322141" y="565518"/>
                </a:lnTo>
                <a:lnTo>
                  <a:pt x="2352500" y="545050"/>
                </a:lnTo>
                <a:lnTo>
                  <a:pt x="2372977" y="514693"/>
                </a:lnTo>
                <a:lnTo>
                  <a:pt x="2380488" y="477519"/>
                </a:lnTo>
                <a:lnTo>
                  <a:pt x="2380488" y="95503"/>
                </a:lnTo>
                <a:lnTo>
                  <a:pt x="2372977" y="58330"/>
                </a:lnTo>
                <a:lnTo>
                  <a:pt x="2352500" y="27973"/>
                </a:lnTo>
                <a:lnTo>
                  <a:pt x="2322141" y="7505"/>
                </a:lnTo>
                <a:lnTo>
                  <a:pt x="2284984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18609" y="5951016"/>
            <a:ext cx="1343025" cy="476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5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4765">
              <a:lnSpc>
                <a:spcPct val="100000"/>
              </a:lnSpc>
              <a:spcBef>
                <a:spcPts val="60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14171" y="1767662"/>
            <a:ext cx="9874885" cy="219900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  <a:tabLst>
                <a:tab pos="4032885" algn="l"/>
              </a:tabLst>
            </a:pP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5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CASUALTY</a:t>
            </a:r>
            <a:r>
              <a:rPr sz="5400" b="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 COURSE</a:t>
            </a:r>
            <a:endParaRPr sz="5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3200" spc="-10" dirty="0">
                <a:solidFill>
                  <a:srgbClr val="FFFFFF"/>
                </a:solidFill>
              </a:rPr>
              <a:t>MODULE</a:t>
            </a:r>
            <a:r>
              <a:rPr sz="3200" spc="4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17: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spc="-10" dirty="0">
                <a:solidFill>
                  <a:srgbClr val="FFFFFF"/>
                </a:solidFill>
              </a:rPr>
              <a:t>WOUND</a:t>
            </a:r>
            <a:r>
              <a:rPr sz="3200" spc="5" dirty="0">
                <a:solidFill>
                  <a:srgbClr val="FFFFFF"/>
                </a:solidFill>
              </a:rPr>
              <a:t> </a:t>
            </a:r>
            <a:r>
              <a:rPr sz="3200" spc="-15" dirty="0">
                <a:solidFill>
                  <a:srgbClr val="FFFFFF"/>
                </a:solidFill>
              </a:rPr>
              <a:t>MANAGEMENT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44930" y="799033"/>
            <a:ext cx="95681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MANAGING</a:t>
            </a:r>
            <a:r>
              <a:rPr sz="3600" b="1" spc="-55" dirty="0">
                <a:solidFill>
                  <a:srgbClr val="FFFFFF"/>
                </a:solidFill>
                <a:latin typeface="Arial"/>
                <a:cs typeface="Arial"/>
              </a:rPr>
              <a:t> AN</a:t>
            </a:r>
            <a:r>
              <a:rPr sz="36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36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ABDOMINAL</a:t>
            </a:r>
            <a:r>
              <a:rPr sz="3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WOUND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pic>
        <p:nvPicPr>
          <p:cNvPr id="11" name="17. Wound Management-Open Abdominal Wound (Tactical Field Care)">
            <a:hlinkClick r:id="" action="ppaction://media"/>
            <a:extLst>
              <a:ext uri="{FF2B5EF4-FFF2-40B4-BE49-F238E27FC236}">
                <a16:creationId xmlns:a16="http://schemas.microsoft.com/office/drawing/2014/main" id="{2E7A2FCF-DCC3-5F2A-4D2A-280DC82BE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928" y="1697006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93370" marR="5080" indent="194945">
              <a:lnSpc>
                <a:spcPts val="3890"/>
              </a:lnSpc>
              <a:spcBef>
                <a:spcPts val="585"/>
              </a:spcBef>
            </a:pPr>
            <a:r>
              <a:rPr spc="-5" dirty="0"/>
              <a:t>WOUND </a:t>
            </a:r>
            <a:r>
              <a:rPr spc="-15" dirty="0"/>
              <a:t>MANAGEMENT </a:t>
            </a:r>
            <a:r>
              <a:rPr spc="-10" dirty="0"/>
              <a:t> </a:t>
            </a:r>
            <a:r>
              <a:rPr dirty="0"/>
              <a:t>WITH</a:t>
            </a:r>
            <a:r>
              <a:rPr spc="-35" dirty="0"/>
              <a:t> </a:t>
            </a:r>
            <a:r>
              <a:rPr spc="-55" dirty="0">
                <a:solidFill>
                  <a:srgbClr val="921828"/>
                </a:solidFill>
              </a:rPr>
              <a:t>IMPALED</a:t>
            </a:r>
            <a:r>
              <a:rPr spc="70" dirty="0">
                <a:solidFill>
                  <a:srgbClr val="921828"/>
                </a:solidFill>
              </a:rPr>
              <a:t> </a:t>
            </a:r>
            <a:r>
              <a:rPr spc="-5" dirty="0">
                <a:solidFill>
                  <a:srgbClr val="921828"/>
                </a:solidFill>
              </a:rPr>
              <a:t>OBJECTS</a:t>
            </a:r>
          </a:p>
        </p:txBody>
      </p:sp>
      <p:sp>
        <p:nvSpPr>
          <p:cNvPr id="5" name="object 5"/>
          <p:cNvSpPr/>
          <p:nvPr/>
        </p:nvSpPr>
        <p:spPr>
          <a:xfrm>
            <a:off x="5919215" y="5986271"/>
            <a:ext cx="722630" cy="719455"/>
          </a:xfrm>
          <a:custGeom>
            <a:avLst/>
            <a:gdLst/>
            <a:ahLst/>
            <a:cxnLst/>
            <a:rect l="l" t="t" r="r" b="b"/>
            <a:pathLst>
              <a:path w="722629" h="719454">
                <a:moveTo>
                  <a:pt x="361188" y="0"/>
                </a:moveTo>
                <a:lnTo>
                  <a:pt x="312168" y="3283"/>
                </a:lnTo>
                <a:lnTo>
                  <a:pt x="265156" y="12847"/>
                </a:lnTo>
                <a:lnTo>
                  <a:pt x="220581" y="28263"/>
                </a:lnTo>
                <a:lnTo>
                  <a:pt x="178872" y="49103"/>
                </a:lnTo>
                <a:lnTo>
                  <a:pt x="140460" y="74939"/>
                </a:lnTo>
                <a:lnTo>
                  <a:pt x="105775" y="105341"/>
                </a:lnTo>
                <a:lnTo>
                  <a:pt x="75246" y="139882"/>
                </a:lnTo>
                <a:lnTo>
                  <a:pt x="49304" y="178133"/>
                </a:lnTo>
                <a:lnTo>
                  <a:pt x="28378" y="219664"/>
                </a:lnTo>
                <a:lnTo>
                  <a:pt x="12899" y="264049"/>
                </a:lnTo>
                <a:lnTo>
                  <a:pt x="3296" y="310858"/>
                </a:lnTo>
                <a:lnTo>
                  <a:pt x="0" y="359663"/>
                </a:lnTo>
                <a:lnTo>
                  <a:pt x="3296" y="408469"/>
                </a:lnTo>
                <a:lnTo>
                  <a:pt x="12899" y="455278"/>
                </a:lnTo>
                <a:lnTo>
                  <a:pt x="28378" y="499663"/>
                </a:lnTo>
                <a:lnTo>
                  <a:pt x="49304" y="541194"/>
                </a:lnTo>
                <a:lnTo>
                  <a:pt x="75246" y="579445"/>
                </a:lnTo>
                <a:lnTo>
                  <a:pt x="105775" y="613986"/>
                </a:lnTo>
                <a:lnTo>
                  <a:pt x="140460" y="644388"/>
                </a:lnTo>
                <a:lnTo>
                  <a:pt x="178872" y="670224"/>
                </a:lnTo>
                <a:lnTo>
                  <a:pt x="220581" y="691064"/>
                </a:lnTo>
                <a:lnTo>
                  <a:pt x="265156" y="706480"/>
                </a:lnTo>
                <a:lnTo>
                  <a:pt x="312168" y="716044"/>
                </a:lnTo>
                <a:lnTo>
                  <a:pt x="361188" y="719327"/>
                </a:lnTo>
                <a:lnTo>
                  <a:pt x="410207" y="716044"/>
                </a:lnTo>
                <a:lnTo>
                  <a:pt x="457219" y="706480"/>
                </a:lnTo>
                <a:lnTo>
                  <a:pt x="501794" y="691064"/>
                </a:lnTo>
                <a:lnTo>
                  <a:pt x="543503" y="670224"/>
                </a:lnTo>
                <a:lnTo>
                  <a:pt x="581915" y="644388"/>
                </a:lnTo>
                <a:lnTo>
                  <a:pt x="616600" y="613986"/>
                </a:lnTo>
                <a:lnTo>
                  <a:pt x="647129" y="579445"/>
                </a:lnTo>
                <a:lnTo>
                  <a:pt x="673071" y="541194"/>
                </a:lnTo>
                <a:lnTo>
                  <a:pt x="693997" y="499663"/>
                </a:lnTo>
                <a:lnTo>
                  <a:pt x="709476" y="455278"/>
                </a:lnTo>
                <a:lnTo>
                  <a:pt x="719079" y="408469"/>
                </a:lnTo>
                <a:lnTo>
                  <a:pt x="722376" y="359663"/>
                </a:lnTo>
                <a:lnTo>
                  <a:pt x="719079" y="310858"/>
                </a:lnTo>
                <a:lnTo>
                  <a:pt x="709476" y="264049"/>
                </a:lnTo>
                <a:lnTo>
                  <a:pt x="693997" y="219664"/>
                </a:lnTo>
                <a:lnTo>
                  <a:pt x="673071" y="178133"/>
                </a:lnTo>
                <a:lnTo>
                  <a:pt x="647129" y="139882"/>
                </a:lnTo>
                <a:lnTo>
                  <a:pt x="616600" y="105341"/>
                </a:lnTo>
                <a:lnTo>
                  <a:pt x="581915" y="74939"/>
                </a:lnTo>
                <a:lnTo>
                  <a:pt x="543503" y="49103"/>
                </a:lnTo>
                <a:lnTo>
                  <a:pt x="501794" y="28263"/>
                </a:lnTo>
                <a:lnTo>
                  <a:pt x="457219" y="12847"/>
                </a:lnTo>
                <a:lnTo>
                  <a:pt x="410207" y="3283"/>
                </a:lnTo>
                <a:lnTo>
                  <a:pt x="361188" y="0"/>
                </a:lnTo>
                <a:close/>
              </a:path>
            </a:pathLst>
          </a:custGeom>
          <a:solidFill>
            <a:srgbClr val="D7D9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37835" y="6080556"/>
            <a:ext cx="2056764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41400" algn="l"/>
                <a:tab pos="1750060" algn="l"/>
              </a:tabLst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P</a:t>
            </a:r>
            <a:r>
              <a:rPr sz="3200" spc="5" dirty="0">
                <a:solidFill>
                  <a:srgbClr val="2D3334"/>
                </a:solidFill>
                <a:latin typeface="Arial Black"/>
                <a:cs typeface="Arial Black"/>
              </a:rPr>
              <a:t> 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A</a:t>
            </a:r>
            <a:r>
              <a:rPr sz="3200" dirty="0">
                <a:solidFill>
                  <a:srgbClr val="2D3334"/>
                </a:solidFill>
                <a:latin typeface="Arial Black"/>
                <a:cs typeface="Arial Black"/>
              </a:rPr>
              <a:t>	</a:t>
            </a:r>
            <a:r>
              <a:rPr sz="4800" spc="-15" baseline="1736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18176" y="5163311"/>
            <a:ext cx="3169920" cy="683260"/>
          </a:xfrm>
          <a:custGeom>
            <a:avLst/>
            <a:gdLst/>
            <a:ahLst/>
            <a:cxnLst/>
            <a:rect l="l" t="t" r="r" b="b"/>
            <a:pathLst>
              <a:path w="3169920" h="683260">
                <a:moveTo>
                  <a:pt x="3102737" y="0"/>
                </a:moveTo>
                <a:lnTo>
                  <a:pt x="67183" y="0"/>
                </a:lnTo>
                <a:lnTo>
                  <a:pt x="41040" y="5282"/>
                </a:lnTo>
                <a:lnTo>
                  <a:pt x="19685" y="19685"/>
                </a:lnTo>
                <a:lnTo>
                  <a:pt x="5282" y="41040"/>
                </a:lnTo>
                <a:lnTo>
                  <a:pt x="0" y="67182"/>
                </a:lnTo>
                <a:lnTo>
                  <a:pt x="0" y="615518"/>
                </a:lnTo>
                <a:lnTo>
                  <a:pt x="5282" y="641689"/>
                </a:lnTo>
                <a:lnTo>
                  <a:pt x="19685" y="663060"/>
                </a:lnTo>
                <a:lnTo>
                  <a:pt x="41040" y="677468"/>
                </a:lnTo>
                <a:lnTo>
                  <a:pt x="67183" y="682751"/>
                </a:lnTo>
                <a:lnTo>
                  <a:pt x="3102737" y="682751"/>
                </a:lnTo>
                <a:lnTo>
                  <a:pt x="3128879" y="677468"/>
                </a:lnTo>
                <a:lnTo>
                  <a:pt x="3150234" y="663060"/>
                </a:lnTo>
                <a:lnTo>
                  <a:pt x="3164637" y="641689"/>
                </a:lnTo>
                <a:lnTo>
                  <a:pt x="3169920" y="615518"/>
                </a:lnTo>
                <a:lnTo>
                  <a:pt x="3169920" y="67182"/>
                </a:lnTo>
                <a:lnTo>
                  <a:pt x="3164637" y="41040"/>
                </a:lnTo>
                <a:lnTo>
                  <a:pt x="3150235" y="19685"/>
                </a:lnTo>
                <a:lnTo>
                  <a:pt x="3128879" y="5282"/>
                </a:lnTo>
                <a:lnTo>
                  <a:pt x="3102737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79338" y="5211521"/>
            <a:ext cx="185864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Secure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endParaRPr sz="1800">
              <a:latin typeface="Arial"/>
              <a:cs typeface="Arial"/>
            </a:endParaRPr>
          </a:p>
          <a:p>
            <a:pPr marL="4445"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8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object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0719" y="3286505"/>
            <a:ext cx="3686810" cy="1275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68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Impaled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object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stopping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internal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bleeding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800" dirty="0">
                <a:latin typeface="Arial MT"/>
                <a:cs typeface="Arial MT"/>
              </a:rPr>
              <a:t>Internal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structures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may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damaged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MT"/>
                <a:cs typeface="Arial MT"/>
              </a:rPr>
              <a:t>by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removal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impaled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object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184" y="4788408"/>
            <a:ext cx="4029710" cy="1012190"/>
          </a:xfrm>
          <a:custGeom>
            <a:avLst/>
            <a:gdLst/>
            <a:ahLst/>
            <a:cxnLst/>
            <a:rect l="l" t="t" r="r" b="b"/>
            <a:pathLst>
              <a:path w="4029710" h="1012189">
                <a:moveTo>
                  <a:pt x="3949954" y="0"/>
                </a:moveTo>
                <a:lnTo>
                  <a:pt x="79438" y="0"/>
                </a:lnTo>
                <a:lnTo>
                  <a:pt x="48514" y="6242"/>
                </a:lnTo>
                <a:lnTo>
                  <a:pt x="23264" y="23272"/>
                </a:lnTo>
                <a:lnTo>
                  <a:pt x="6241" y="48541"/>
                </a:lnTo>
                <a:lnTo>
                  <a:pt x="0" y="79502"/>
                </a:lnTo>
                <a:lnTo>
                  <a:pt x="0" y="932497"/>
                </a:lnTo>
                <a:lnTo>
                  <a:pt x="6241" y="963415"/>
                </a:lnTo>
                <a:lnTo>
                  <a:pt x="23264" y="988666"/>
                </a:lnTo>
                <a:lnTo>
                  <a:pt x="48514" y="1005692"/>
                </a:lnTo>
                <a:lnTo>
                  <a:pt x="79438" y="1011936"/>
                </a:lnTo>
                <a:lnTo>
                  <a:pt x="3949954" y="1011936"/>
                </a:lnTo>
                <a:lnTo>
                  <a:pt x="3980914" y="1005692"/>
                </a:lnTo>
                <a:lnTo>
                  <a:pt x="4006183" y="988666"/>
                </a:lnTo>
                <a:lnTo>
                  <a:pt x="4023213" y="963415"/>
                </a:lnTo>
                <a:lnTo>
                  <a:pt x="4029455" y="932497"/>
                </a:lnTo>
                <a:lnTo>
                  <a:pt x="4029455" y="79502"/>
                </a:lnTo>
                <a:lnTo>
                  <a:pt x="4023213" y="48541"/>
                </a:lnTo>
                <a:lnTo>
                  <a:pt x="4006183" y="23272"/>
                </a:lnTo>
                <a:lnTo>
                  <a:pt x="3980914" y="6242"/>
                </a:lnTo>
                <a:lnTo>
                  <a:pt x="3949954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43127" y="4914138"/>
            <a:ext cx="3046730" cy="752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latin typeface="Arial MT"/>
                <a:cs typeface="Arial MT"/>
              </a:rPr>
              <a:t>Use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b="1" spc="5" dirty="0">
                <a:latin typeface="Arial"/>
                <a:cs typeface="Arial"/>
              </a:rPr>
              <a:t>EXTREME</a:t>
            </a:r>
            <a:r>
              <a:rPr sz="1600" b="1" spc="-9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CAUTION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spc="5" dirty="0">
                <a:latin typeface="Arial MT"/>
                <a:cs typeface="Arial MT"/>
              </a:rPr>
              <a:t>to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95"/>
              </a:lnSpc>
            </a:pPr>
            <a:r>
              <a:rPr sz="1600" spc="-5" dirty="0">
                <a:latin typeface="Arial MT"/>
                <a:cs typeface="Arial MT"/>
              </a:rPr>
              <a:t>prevent</a:t>
            </a:r>
            <a:r>
              <a:rPr sz="1600" dirty="0">
                <a:latin typeface="Arial MT"/>
                <a:cs typeface="Arial MT"/>
              </a:rPr>
              <a:t> movement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5" dirty="0">
                <a:latin typeface="Arial MT"/>
                <a:cs typeface="Arial MT"/>
              </a:rPr>
              <a:t>impaled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95"/>
              </a:lnSpc>
            </a:pPr>
            <a:r>
              <a:rPr sz="1600" dirty="0">
                <a:latin typeface="Arial MT"/>
                <a:cs typeface="Arial MT"/>
              </a:rPr>
              <a:t>object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during </a:t>
            </a:r>
            <a:r>
              <a:rPr sz="1600" dirty="0">
                <a:latin typeface="Arial MT"/>
                <a:cs typeface="Arial MT"/>
              </a:rPr>
              <a:t>casualty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movement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487" y="4916423"/>
            <a:ext cx="405384" cy="35661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13943" y="1993392"/>
            <a:ext cx="4044950" cy="643255"/>
          </a:xfrm>
          <a:custGeom>
            <a:avLst/>
            <a:gdLst/>
            <a:ahLst/>
            <a:cxnLst/>
            <a:rect l="l" t="t" r="r" b="b"/>
            <a:pathLst>
              <a:path w="4044950" h="643255">
                <a:moveTo>
                  <a:pt x="3970908" y="0"/>
                </a:moveTo>
                <a:lnTo>
                  <a:pt x="73837" y="0"/>
                </a:lnTo>
                <a:lnTo>
                  <a:pt x="45096" y="5796"/>
                </a:lnTo>
                <a:lnTo>
                  <a:pt x="21626" y="21605"/>
                </a:lnTo>
                <a:lnTo>
                  <a:pt x="5802" y="45059"/>
                </a:lnTo>
                <a:lnTo>
                  <a:pt x="0" y="73787"/>
                </a:lnTo>
                <a:lnTo>
                  <a:pt x="0" y="569341"/>
                </a:lnTo>
                <a:lnTo>
                  <a:pt x="5802" y="598068"/>
                </a:lnTo>
                <a:lnTo>
                  <a:pt x="21626" y="621522"/>
                </a:lnTo>
                <a:lnTo>
                  <a:pt x="45096" y="637331"/>
                </a:lnTo>
                <a:lnTo>
                  <a:pt x="73837" y="643128"/>
                </a:lnTo>
                <a:lnTo>
                  <a:pt x="3970908" y="643128"/>
                </a:lnTo>
                <a:lnTo>
                  <a:pt x="3999636" y="637331"/>
                </a:lnTo>
                <a:lnTo>
                  <a:pt x="4023090" y="621522"/>
                </a:lnTo>
                <a:lnTo>
                  <a:pt x="4038899" y="598068"/>
                </a:lnTo>
                <a:lnTo>
                  <a:pt x="4044696" y="569341"/>
                </a:lnTo>
                <a:lnTo>
                  <a:pt x="4044696" y="73787"/>
                </a:lnTo>
                <a:lnTo>
                  <a:pt x="4038899" y="45059"/>
                </a:lnTo>
                <a:lnTo>
                  <a:pt x="4023090" y="21605"/>
                </a:lnTo>
                <a:lnTo>
                  <a:pt x="3999636" y="5796"/>
                </a:lnTo>
                <a:lnTo>
                  <a:pt x="3970908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4863" y="2142185"/>
            <a:ext cx="3610610" cy="101726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0071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DO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NOT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remove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5" dirty="0">
                <a:latin typeface="Arial MT"/>
                <a:cs typeface="Arial MT"/>
              </a:rPr>
              <a:t>impaled</a:t>
            </a:r>
            <a:r>
              <a:rPr sz="1600" spc="-7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objects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latin typeface="Arial"/>
                <a:cs typeface="Arial"/>
              </a:rPr>
              <a:t>CONSIDERATIONS: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487" y="2121407"/>
            <a:ext cx="405384" cy="35661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4071" y="1862327"/>
            <a:ext cx="1694687" cy="169773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83040" y="1862327"/>
            <a:ext cx="1664663" cy="169468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5218176" y="4032503"/>
            <a:ext cx="3169920" cy="408940"/>
          </a:xfrm>
          <a:custGeom>
            <a:avLst/>
            <a:gdLst/>
            <a:ahLst/>
            <a:cxnLst/>
            <a:rect l="l" t="t" r="r" b="b"/>
            <a:pathLst>
              <a:path w="3169920" h="408939">
                <a:moveTo>
                  <a:pt x="3101848" y="0"/>
                </a:moveTo>
                <a:lnTo>
                  <a:pt x="68072" y="0"/>
                </a:lnTo>
                <a:lnTo>
                  <a:pt x="41576" y="5349"/>
                </a:lnTo>
                <a:lnTo>
                  <a:pt x="19938" y="19939"/>
                </a:lnTo>
                <a:lnTo>
                  <a:pt x="5349" y="41576"/>
                </a:lnTo>
                <a:lnTo>
                  <a:pt x="0" y="68072"/>
                </a:lnTo>
                <a:lnTo>
                  <a:pt x="0" y="340360"/>
                </a:lnTo>
                <a:lnTo>
                  <a:pt x="5349" y="366855"/>
                </a:lnTo>
                <a:lnTo>
                  <a:pt x="19938" y="388493"/>
                </a:lnTo>
                <a:lnTo>
                  <a:pt x="41576" y="403082"/>
                </a:lnTo>
                <a:lnTo>
                  <a:pt x="68072" y="408432"/>
                </a:lnTo>
                <a:lnTo>
                  <a:pt x="3101848" y="408432"/>
                </a:lnTo>
                <a:lnTo>
                  <a:pt x="3128343" y="403082"/>
                </a:lnTo>
                <a:lnTo>
                  <a:pt x="3149981" y="388493"/>
                </a:lnTo>
                <a:lnTo>
                  <a:pt x="3164570" y="366855"/>
                </a:lnTo>
                <a:lnTo>
                  <a:pt x="3169920" y="340360"/>
                </a:lnTo>
                <a:lnTo>
                  <a:pt x="3169920" y="68072"/>
                </a:lnTo>
                <a:lnTo>
                  <a:pt x="3164570" y="41576"/>
                </a:lnTo>
                <a:lnTo>
                  <a:pt x="3149981" y="19939"/>
                </a:lnTo>
                <a:lnTo>
                  <a:pt x="3128343" y="5349"/>
                </a:lnTo>
                <a:lnTo>
                  <a:pt x="3101848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72532" y="3593548"/>
            <a:ext cx="2486660" cy="78613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600" b="1" spc="-10" dirty="0">
                <a:latin typeface="Arial"/>
                <a:cs typeface="Arial"/>
              </a:rPr>
              <a:t>MANAGEMENT </a:t>
            </a:r>
            <a:r>
              <a:rPr sz="1600" b="1" dirty="0">
                <a:latin typeface="Arial"/>
                <a:cs typeface="Arial"/>
              </a:rPr>
              <a:t>STEPS:</a:t>
            </a:r>
            <a:endParaRPr sz="1600">
              <a:latin typeface="Arial"/>
              <a:cs typeface="Arial"/>
            </a:endParaRPr>
          </a:p>
          <a:p>
            <a:pPr marL="600710">
              <a:lnSpc>
                <a:spcPct val="100000"/>
              </a:lnSpc>
              <a:spcBef>
                <a:spcPts val="100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Expose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object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705088" y="4032503"/>
            <a:ext cx="3215640" cy="408940"/>
          </a:xfrm>
          <a:custGeom>
            <a:avLst/>
            <a:gdLst/>
            <a:ahLst/>
            <a:cxnLst/>
            <a:rect l="l" t="t" r="r" b="b"/>
            <a:pathLst>
              <a:path w="3215640" h="408939">
                <a:moveTo>
                  <a:pt x="3147567" y="0"/>
                </a:moveTo>
                <a:lnTo>
                  <a:pt x="68071" y="0"/>
                </a:lnTo>
                <a:lnTo>
                  <a:pt x="41576" y="5349"/>
                </a:lnTo>
                <a:lnTo>
                  <a:pt x="19938" y="19939"/>
                </a:lnTo>
                <a:lnTo>
                  <a:pt x="5349" y="41576"/>
                </a:lnTo>
                <a:lnTo>
                  <a:pt x="0" y="68072"/>
                </a:lnTo>
                <a:lnTo>
                  <a:pt x="0" y="340360"/>
                </a:lnTo>
                <a:lnTo>
                  <a:pt x="5349" y="366855"/>
                </a:lnTo>
                <a:lnTo>
                  <a:pt x="19938" y="388493"/>
                </a:lnTo>
                <a:lnTo>
                  <a:pt x="41576" y="403082"/>
                </a:lnTo>
                <a:lnTo>
                  <a:pt x="68071" y="408432"/>
                </a:lnTo>
                <a:lnTo>
                  <a:pt x="3147567" y="408432"/>
                </a:lnTo>
                <a:lnTo>
                  <a:pt x="3174063" y="403082"/>
                </a:lnTo>
                <a:lnTo>
                  <a:pt x="3195701" y="388493"/>
                </a:lnTo>
                <a:lnTo>
                  <a:pt x="3210290" y="366855"/>
                </a:lnTo>
                <a:lnTo>
                  <a:pt x="3215639" y="340360"/>
                </a:lnTo>
                <a:lnTo>
                  <a:pt x="3215639" y="68072"/>
                </a:lnTo>
                <a:lnTo>
                  <a:pt x="3210290" y="41576"/>
                </a:lnTo>
                <a:lnTo>
                  <a:pt x="3195701" y="19939"/>
                </a:lnTo>
                <a:lnTo>
                  <a:pt x="3174063" y="5349"/>
                </a:lnTo>
                <a:lnTo>
                  <a:pt x="3147567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433941" y="4079570"/>
            <a:ext cx="17729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bleeding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218176" y="4620767"/>
            <a:ext cx="3169920" cy="408940"/>
          </a:xfrm>
          <a:custGeom>
            <a:avLst/>
            <a:gdLst/>
            <a:ahLst/>
            <a:cxnLst/>
            <a:rect l="l" t="t" r="r" b="b"/>
            <a:pathLst>
              <a:path w="3169920" h="408939">
                <a:moveTo>
                  <a:pt x="3101848" y="0"/>
                </a:moveTo>
                <a:lnTo>
                  <a:pt x="68072" y="0"/>
                </a:lnTo>
                <a:lnTo>
                  <a:pt x="41576" y="5349"/>
                </a:lnTo>
                <a:lnTo>
                  <a:pt x="19938" y="19938"/>
                </a:lnTo>
                <a:lnTo>
                  <a:pt x="5349" y="41576"/>
                </a:lnTo>
                <a:lnTo>
                  <a:pt x="0" y="68071"/>
                </a:lnTo>
                <a:lnTo>
                  <a:pt x="0" y="340359"/>
                </a:lnTo>
                <a:lnTo>
                  <a:pt x="5349" y="366855"/>
                </a:lnTo>
                <a:lnTo>
                  <a:pt x="19938" y="388492"/>
                </a:lnTo>
                <a:lnTo>
                  <a:pt x="41576" y="403082"/>
                </a:lnTo>
                <a:lnTo>
                  <a:pt x="68072" y="408431"/>
                </a:lnTo>
                <a:lnTo>
                  <a:pt x="3101848" y="408431"/>
                </a:lnTo>
                <a:lnTo>
                  <a:pt x="3128343" y="403082"/>
                </a:lnTo>
                <a:lnTo>
                  <a:pt x="3149981" y="388492"/>
                </a:lnTo>
                <a:lnTo>
                  <a:pt x="3164570" y="366855"/>
                </a:lnTo>
                <a:lnTo>
                  <a:pt x="3169920" y="340359"/>
                </a:lnTo>
                <a:lnTo>
                  <a:pt x="3169920" y="68071"/>
                </a:lnTo>
                <a:lnTo>
                  <a:pt x="3164570" y="41576"/>
                </a:lnTo>
                <a:lnTo>
                  <a:pt x="3149981" y="19938"/>
                </a:lnTo>
                <a:lnTo>
                  <a:pt x="3128343" y="5349"/>
                </a:lnTo>
                <a:lnTo>
                  <a:pt x="3101848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803138" y="4670297"/>
            <a:ext cx="2011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Stabilize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8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object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705088" y="4590288"/>
            <a:ext cx="3215640" cy="683260"/>
          </a:xfrm>
          <a:custGeom>
            <a:avLst/>
            <a:gdLst/>
            <a:ahLst/>
            <a:cxnLst/>
            <a:rect l="l" t="t" r="r" b="b"/>
            <a:pathLst>
              <a:path w="3215640" h="683260">
                <a:moveTo>
                  <a:pt x="3148456" y="0"/>
                </a:moveTo>
                <a:lnTo>
                  <a:pt x="67182" y="0"/>
                </a:lnTo>
                <a:lnTo>
                  <a:pt x="41040" y="5282"/>
                </a:lnTo>
                <a:lnTo>
                  <a:pt x="19684" y="19685"/>
                </a:lnTo>
                <a:lnTo>
                  <a:pt x="5282" y="41040"/>
                </a:lnTo>
                <a:lnTo>
                  <a:pt x="0" y="67182"/>
                </a:lnTo>
                <a:lnTo>
                  <a:pt x="0" y="615569"/>
                </a:lnTo>
                <a:lnTo>
                  <a:pt x="5282" y="641711"/>
                </a:lnTo>
                <a:lnTo>
                  <a:pt x="19684" y="663067"/>
                </a:lnTo>
                <a:lnTo>
                  <a:pt x="41040" y="677469"/>
                </a:lnTo>
                <a:lnTo>
                  <a:pt x="67182" y="682752"/>
                </a:lnTo>
                <a:lnTo>
                  <a:pt x="3148456" y="682752"/>
                </a:lnTo>
                <a:lnTo>
                  <a:pt x="3174599" y="677469"/>
                </a:lnTo>
                <a:lnTo>
                  <a:pt x="3195954" y="663066"/>
                </a:lnTo>
                <a:lnTo>
                  <a:pt x="3210357" y="641711"/>
                </a:lnTo>
                <a:lnTo>
                  <a:pt x="3215639" y="615569"/>
                </a:lnTo>
                <a:lnTo>
                  <a:pt x="3215639" y="67182"/>
                </a:lnTo>
                <a:lnTo>
                  <a:pt x="3210357" y="41040"/>
                </a:lnTo>
                <a:lnTo>
                  <a:pt x="3195954" y="19685"/>
                </a:lnTo>
                <a:lnTo>
                  <a:pt x="3174599" y="5282"/>
                </a:lnTo>
                <a:lnTo>
                  <a:pt x="3148456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315068" y="4638878"/>
            <a:ext cx="20110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Build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around</a:t>
            </a:r>
            <a:r>
              <a:rPr sz="18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object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67105" y="4044696"/>
            <a:ext cx="114300" cy="494665"/>
          </a:xfrm>
          <a:custGeom>
            <a:avLst/>
            <a:gdLst/>
            <a:ahLst/>
            <a:cxnLst/>
            <a:rect l="l" t="t" r="r" b="b"/>
            <a:pathLst>
              <a:path w="114300" h="494664">
                <a:moveTo>
                  <a:pt x="0" y="494410"/>
                </a:moveTo>
                <a:lnTo>
                  <a:pt x="114300" y="494410"/>
                </a:lnTo>
                <a:lnTo>
                  <a:pt x="114300" y="0"/>
                </a:lnTo>
                <a:lnTo>
                  <a:pt x="0" y="0"/>
                </a:lnTo>
                <a:lnTo>
                  <a:pt x="0" y="49441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08135" y="5425440"/>
            <a:ext cx="3213100" cy="408940"/>
          </a:xfrm>
          <a:custGeom>
            <a:avLst/>
            <a:gdLst/>
            <a:ahLst/>
            <a:cxnLst/>
            <a:rect l="l" t="t" r="r" b="b"/>
            <a:pathLst>
              <a:path w="3213100" h="408939">
                <a:moveTo>
                  <a:pt x="3144520" y="0"/>
                </a:moveTo>
                <a:lnTo>
                  <a:pt x="68072" y="0"/>
                </a:lnTo>
                <a:lnTo>
                  <a:pt x="41576" y="5349"/>
                </a:lnTo>
                <a:lnTo>
                  <a:pt x="19939" y="19939"/>
                </a:lnTo>
                <a:lnTo>
                  <a:pt x="5349" y="41576"/>
                </a:lnTo>
                <a:lnTo>
                  <a:pt x="0" y="68072"/>
                </a:lnTo>
                <a:lnTo>
                  <a:pt x="0" y="340360"/>
                </a:lnTo>
                <a:lnTo>
                  <a:pt x="5349" y="366855"/>
                </a:lnTo>
                <a:lnTo>
                  <a:pt x="19939" y="388493"/>
                </a:lnTo>
                <a:lnTo>
                  <a:pt x="41576" y="403082"/>
                </a:lnTo>
                <a:lnTo>
                  <a:pt x="68072" y="408432"/>
                </a:lnTo>
                <a:lnTo>
                  <a:pt x="3144520" y="408432"/>
                </a:lnTo>
                <a:lnTo>
                  <a:pt x="3171015" y="403082"/>
                </a:lnTo>
                <a:lnTo>
                  <a:pt x="3192653" y="388493"/>
                </a:lnTo>
                <a:lnTo>
                  <a:pt x="3207242" y="366855"/>
                </a:lnTo>
                <a:lnTo>
                  <a:pt x="3212592" y="340360"/>
                </a:lnTo>
                <a:lnTo>
                  <a:pt x="3212592" y="68072"/>
                </a:lnTo>
                <a:lnTo>
                  <a:pt x="3207242" y="41576"/>
                </a:lnTo>
                <a:lnTo>
                  <a:pt x="3192653" y="19939"/>
                </a:lnTo>
                <a:lnTo>
                  <a:pt x="3171015" y="5349"/>
                </a:lnTo>
                <a:lnTo>
                  <a:pt x="314452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379457" y="5475223"/>
            <a:ext cx="1885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Splint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sz="1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indicated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18176" y="1865941"/>
            <a:ext cx="1680234" cy="1691074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467105" y="3340608"/>
            <a:ext cx="114300" cy="494665"/>
          </a:xfrm>
          <a:custGeom>
            <a:avLst/>
            <a:gdLst/>
            <a:ahLst/>
            <a:cxnLst/>
            <a:rect l="l" t="t" r="r" b="b"/>
            <a:pathLst>
              <a:path w="114300" h="494664">
                <a:moveTo>
                  <a:pt x="0" y="494410"/>
                </a:moveTo>
                <a:lnTo>
                  <a:pt x="114300" y="494410"/>
                </a:lnTo>
                <a:lnTo>
                  <a:pt x="114300" y="0"/>
                </a:lnTo>
                <a:lnTo>
                  <a:pt x="0" y="0"/>
                </a:lnTo>
                <a:lnTo>
                  <a:pt x="0" y="49441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79080" y="4195571"/>
            <a:ext cx="913765" cy="1472565"/>
          </a:xfrm>
          <a:custGeom>
            <a:avLst/>
            <a:gdLst/>
            <a:ahLst/>
            <a:cxnLst/>
            <a:rect l="l" t="t" r="r" b="b"/>
            <a:pathLst>
              <a:path w="913765" h="1472564">
                <a:moveTo>
                  <a:pt x="801624" y="1434084"/>
                </a:moveTo>
                <a:lnTo>
                  <a:pt x="782574" y="1424559"/>
                </a:lnTo>
                <a:lnTo>
                  <a:pt x="725424" y="1395984"/>
                </a:lnTo>
                <a:lnTo>
                  <a:pt x="725424" y="1424559"/>
                </a:lnTo>
                <a:lnTo>
                  <a:pt x="0" y="1424559"/>
                </a:lnTo>
                <a:lnTo>
                  <a:pt x="0" y="1443609"/>
                </a:lnTo>
                <a:lnTo>
                  <a:pt x="725424" y="1443609"/>
                </a:lnTo>
                <a:lnTo>
                  <a:pt x="725424" y="1472184"/>
                </a:lnTo>
                <a:lnTo>
                  <a:pt x="782574" y="1443609"/>
                </a:lnTo>
                <a:lnTo>
                  <a:pt x="801624" y="1434084"/>
                </a:lnTo>
                <a:close/>
              </a:path>
              <a:path w="913765" h="1472564">
                <a:moveTo>
                  <a:pt x="801624" y="647700"/>
                </a:moveTo>
                <a:lnTo>
                  <a:pt x="782574" y="638175"/>
                </a:lnTo>
                <a:lnTo>
                  <a:pt x="725424" y="609600"/>
                </a:lnTo>
                <a:lnTo>
                  <a:pt x="725424" y="638175"/>
                </a:lnTo>
                <a:lnTo>
                  <a:pt x="0" y="638175"/>
                </a:lnTo>
                <a:lnTo>
                  <a:pt x="0" y="657225"/>
                </a:lnTo>
                <a:lnTo>
                  <a:pt x="725424" y="657225"/>
                </a:lnTo>
                <a:lnTo>
                  <a:pt x="725424" y="685800"/>
                </a:lnTo>
                <a:lnTo>
                  <a:pt x="782574" y="657225"/>
                </a:lnTo>
                <a:lnTo>
                  <a:pt x="801624" y="647700"/>
                </a:lnTo>
                <a:close/>
              </a:path>
              <a:path w="913765" h="1472564">
                <a:moveTo>
                  <a:pt x="801624" y="38100"/>
                </a:moveTo>
                <a:lnTo>
                  <a:pt x="782574" y="28575"/>
                </a:lnTo>
                <a:lnTo>
                  <a:pt x="725424" y="0"/>
                </a:lnTo>
                <a:lnTo>
                  <a:pt x="725424" y="28575"/>
                </a:lnTo>
                <a:lnTo>
                  <a:pt x="0" y="28575"/>
                </a:lnTo>
                <a:lnTo>
                  <a:pt x="0" y="47625"/>
                </a:lnTo>
                <a:lnTo>
                  <a:pt x="725424" y="47625"/>
                </a:lnTo>
                <a:lnTo>
                  <a:pt x="725424" y="76200"/>
                </a:lnTo>
                <a:lnTo>
                  <a:pt x="782574" y="47625"/>
                </a:lnTo>
                <a:lnTo>
                  <a:pt x="801624" y="38100"/>
                </a:lnTo>
                <a:close/>
              </a:path>
              <a:path w="913765" h="1472564">
                <a:moveTo>
                  <a:pt x="892429" y="183007"/>
                </a:moveTo>
                <a:lnTo>
                  <a:pt x="881380" y="167513"/>
                </a:lnTo>
                <a:lnTo>
                  <a:pt x="565581" y="392430"/>
                </a:lnTo>
                <a:lnTo>
                  <a:pt x="549021" y="369189"/>
                </a:lnTo>
                <a:lnTo>
                  <a:pt x="509016" y="444373"/>
                </a:lnTo>
                <a:lnTo>
                  <a:pt x="593217" y="431165"/>
                </a:lnTo>
                <a:lnTo>
                  <a:pt x="581888" y="415290"/>
                </a:lnTo>
                <a:lnTo>
                  <a:pt x="576630" y="407924"/>
                </a:lnTo>
                <a:lnTo>
                  <a:pt x="892429" y="183007"/>
                </a:lnTo>
                <a:close/>
              </a:path>
              <a:path w="913765" h="1472564">
                <a:moveTo>
                  <a:pt x="913765" y="762127"/>
                </a:moveTo>
                <a:lnTo>
                  <a:pt x="902716" y="746633"/>
                </a:lnTo>
                <a:lnTo>
                  <a:pt x="586917" y="971550"/>
                </a:lnTo>
                <a:lnTo>
                  <a:pt x="570357" y="948309"/>
                </a:lnTo>
                <a:lnTo>
                  <a:pt x="530352" y="1023493"/>
                </a:lnTo>
                <a:lnTo>
                  <a:pt x="614553" y="1010285"/>
                </a:lnTo>
                <a:lnTo>
                  <a:pt x="603224" y="994410"/>
                </a:lnTo>
                <a:lnTo>
                  <a:pt x="597966" y="987044"/>
                </a:lnTo>
                <a:lnTo>
                  <a:pt x="913765" y="762127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93695" y="799033"/>
            <a:ext cx="74688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MANAGING</a:t>
            </a: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36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5" dirty="0">
                <a:solidFill>
                  <a:srgbClr val="FFFFFF"/>
                </a:solidFill>
                <a:latin typeface="Arial"/>
                <a:cs typeface="Arial"/>
              </a:rPr>
              <a:t>IMPALED</a:t>
            </a:r>
            <a:r>
              <a:rPr sz="3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OBJECT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pic>
        <p:nvPicPr>
          <p:cNvPr id="11" name="17a. Wound Management-Impaled Object (Tactical Field Care)">
            <a:hlinkClick r:id="" action="ppaction://media"/>
            <a:extLst>
              <a:ext uri="{FF2B5EF4-FFF2-40B4-BE49-F238E27FC236}">
                <a16:creationId xmlns:a16="http://schemas.microsoft.com/office/drawing/2014/main" id="{603F0097-8D4B-5900-4BB8-C5B70725B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928" y="1524000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088390" marR="5080" indent="-600710">
              <a:lnSpc>
                <a:spcPts val="3890"/>
              </a:lnSpc>
              <a:spcBef>
                <a:spcPts val="590"/>
              </a:spcBef>
            </a:pPr>
            <a:r>
              <a:rPr spc="-5" dirty="0"/>
              <a:t>WOUND</a:t>
            </a:r>
            <a:r>
              <a:rPr spc="-45" dirty="0"/>
              <a:t> </a:t>
            </a:r>
            <a:r>
              <a:rPr spc="-15" dirty="0"/>
              <a:t>MANAGEMENT </a:t>
            </a:r>
            <a:r>
              <a:rPr spc="-985" dirty="0"/>
              <a:t> </a:t>
            </a:r>
            <a:r>
              <a:rPr dirty="0"/>
              <a:t>OF</a:t>
            </a:r>
            <a:r>
              <a:rPr spc="-160" dirty="0"/>
              <a:t> </a:t>
            </a:r>
            <a:r>
              <a:rPr spc="-60" dirty="0">
                <a:solidFill>
                  <a:srgbClr val="921828"/>
                </a:solidFill>
              </a:rPr>
              <a:t>AMPUTATIONS</a:t>
            </a:r>
          </a:p>
        </p:txBody>
      </p:sp>
      <p:sp>
        <p:nvSpPr>
          <p:cNvPr id="5" name="object 5"/>
          <p:cNvSpPr/>
          <p:nvPr/>
        </p:nvSpPr>
        <p:spPr>
          <a:xfrm>
            <a:off x="5919215" y="5986271"/>
            <a:ext cx="722630" cy="719455"/>
          </a:xfrm>
          <a:custGeom>
            <a:avLst/>
            <a:gdLst/>
            <a:ahLst/>
            <a:cxnLst/>
            <a:rect l="l" t="t" r="r" b="b"/>
            <a:pathLst>
              <a:path w="722629" h="719454">
                <a:moveTo>
                  <a:pt x="361188" y="0"/>
                </a:moveTo>
                <a:lnTo>
                  <a:pt x="312168" y="3283"/>
                </a:lnTo>
                <a:lnTo>
                  <a:pt x="265156" y="12847"/>
                </a:lnTo>
                <a:lnTo>
                  <a:pt x="220581" y="28263"/>
                </a:lnTo>
                <a:lnTo>
                  <a:pt x="178872" y="49103"/>
                </a:lnTo>
                <a:lnTo>
                  <a:pt x="140460" y="74939"/>
                </a:lnTo>
                <a:lnTo>
                  <a:pt x="105775" y="105341"/>
                </a:lnTo>
                <a:lnTo>
                  <a:pt x="75246" y="139882"/>
                </a:lnTo>
                <a:lnTo>
                  <a:pt x="49304" y="178133"/>
                </a:lnTo>
                <a:lnTo>
                  <a:pt x="28378" y="219664"/>
                </a:lnTo>
                <a:lnTo>
                  <a:pt x="12899" y="264049"/>
                </a:lnTo>
                <a:lnTo>
                  <a:pt x="3296" y="310858"/>
                </a:lnTo>
                <a:lnTo>
                  <a:pt x="0" y="359663"/>
                </a:lnTo>
                <a:lnTo>
                  <a:pt x="3296" y="408469"/>
                </a:lnTo>
                <a:lnTo>
                  <a:pt x="12899" y="455278"/>
                </a:lnTo>
                <a:lnTo>
                  <a:pt x="28378" y="499663"/>
                </a:lnTo>
                <a:lnTo>
                  <a:pt x="49304" y="541194"/>
                </a:lnTo>
                <a:lnTo>
                  <a:pt x="75246" y="579445"/>
                </a:lnTo>
                <a:lnTo>
                  <a:pt x="105775" y="613986"/>
                </a:lnTo>
                <a:lnTo>
                  <a:pt x="140460" y="644388"/>
                </a:lnTo>
                <a:lnTo>
                  <a:pt x="178872" y="670224"/>
                </a:lnTo>
                <a:lnTo>
                  <a:pt x="220581" y="691064"/>
                </a:lnTo>
                <a:lnTo>
                  <a:pt x="265156" y="706480"/>
                </a:lnTo>
                <a:lnTo>
                  <a:pt x="312168" y="716044"/>
                </a:lnTo>
                <a:lnTo>
                  <a:pt x="361188" y="719327"/>
                </a:lnTo>
                <a:lnTo>
                  <a:pt x="410207" y="716044"/>
                </a:lnTo>
                <a:lnTo>
                  <a:pt x="457219" y="706480"/>
                </a:lnTo>
                <a:lnTo>
                  <a:pt x="501794" y="691064"/>
                </a:lnTo>
                <a:lnTo>
                  <a:pt x="543503" y="670224"/>
                </a:lnTo>
                <a:lnTo>
                  <a:pt x="581915" y="644388"/>
                </a:lnTo>
                <a:lnTo>
                  <a:pt x="616600" y="613986"/>
                </a:lnTo>
                <a:lnTo>
                  <a:pt x="647129" y="579445"/>
                </a:lnTo>
                <a:lnTo>
                  <a:pt x="673071" y="541194"/>
                </a:lnTo>
                <a:lnTo>
                  <a:pt x="693997" y="499663"/>
                </a:lnTo>
                <a:lnTo>
                  <a:pt x="709476" y="455278"/>
                </a:lnTo>
                <a:lnTo>
                  <a:pt x="719079" y="408469"/>
                </a:lnTo>
                <a:lnTo>
                  <a:pt x="722376" y="359663"/>
                </a:lnTo>
                <a:lnTo>
                  <a:pt x="719079" y="310858"/>
                </a:lnTo>
                <a:lnTo>
                  <a:pt x="709476" y="264049"/>
                </a:lnTo>
                <a:lnTo>
                  <a:pt x="693997" y="219664"/>
                </a:lnTo>
                <a:lnTo>
                  <a:pt x="673071" y="178133"/>
                </a:lnTo>
                <a:lnTo>
                  <a:pt x="647129" y="139882"/>
                </a:lnTo>
                <a:lnTo>
                  <a:pt x="616600" y="105341"/>
                </a:lnTo>
                <a:lnTo>
                  <a:pt x="581915" y="74939"/>
                </a:lnTo>
                <a:lnTo>
                  <a:pt x="543503" y="49103"/>
                </a:lnTo>
                <a:lnTo>
                  <a:pt x="501794" y="28263"/>
                </a:lnTo>
                <a:lnTo>
                  <a:pt x="457219" y="12847"/>
                </a:lnTo>
                <a:lnTo>
                  <a:pt x="410207" y="3283"/>
                </a:lnTo>
                <a:lnTo>
                  <a:pt x="361188" y="0"/>
                </a:lnTo>
                <a:close/>
              </a:path>
            </a:pathLst>
          </a:custGeom>
          <a:solidFill>
            <a:srgbClr val="D7D9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37835" y="6080556"/>
            <a:ext cx="2056764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41400" algn="l"/>
                <a:tab pos="1750060" algn="l"/>
              </a:tabLst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P</a:t>
            </a:r>
            <a:r>
              <a:rPr sz="3200" spc="5" dirty="0">
                <a:solidFill>
                  <a:srgbClr val="2D3334"/>
                </a:solidFill>
                <a:latin typeface="Arial Black"/>
                <a:cs typeface="Arial Black"/>
              </a:rPr>
              <a:t> 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A</a:t>
            </a:r>
            <a:r>
              <a:rPr sz="3200" dirty="0">
                <a:solidFill>
                  <a:srgbClr val="2D3334"/>
                </a:solidFill>
                <a:latin typeface="Arial Black"/>
                <a:cs typeface="Arial Black"/>
              </a:rPr>
              <a:t>	</a:t>
            </a:r>
            <a:r>
              <a:rPr sz="4800" spc="-15" baseline="1736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67711" y="4998720"/>
            <a:ext cx="3782695" cy="1000125"/>
            <a:chOff x="2267711" y="4998720"/>
            <a:chExt cx="3782695" cy="1000125"/>
          </a:xfrm>
        </p:grpSpPr>
        <p:sp>
          <p:nvSpPr>
            <p:cNvPr id="8" name="object 8"/>
            <p:cNvSpPr/>
            <p:nvPr/>
          </p:nvSpPr>
          <p:spPr>
            <a:xfrm>
              <a:off x="2267711" y="4998720"/>
              <a:ext cx="3782695" cy="1000125"/>
            </a:xfrm>
            <a:custGeom>
              <a:avLst/>
              <a:gdLst/>
              <a:ahLst/>
              <a:cxnLst/>
              <a:rect l="l" t="t" r="r" b="b"/>
              <a:pathLst>
                <a:path w="3782695" h="1000125">
                  <a:moveTo>
                    <a:pt x="3667760" y="0"/>
                  </a:moveTo>
                  <a:lnTo>
                    <a:pt x="114807" y="0"/>
                  </a:lnTo>
                  <a:lnTo>
                    <a:pt x="70133" y="9026"/>
                  </a:lnTo>
                  <a:lnTo>
                    <a:pt x="33639" y="33639"/>
                  </a:lnTo>
                  <a:lnTo>
                    <a:pt x="9026" y="70133"/>
                  </a:lnTo>
                  <a:lnTo>
                    <a:pt x="0" y="114807"/>
                  </a:lnTo>
                  <a:lnTo>
                    <a:pt x="0" y="884961"/>
                  </a:lnTo>
                  <a:lnTo>
                    <a:pt x="9026" y="929642"/>
                  </a:lnTo>
                  <a:lnTo>
                    <a:pt x="33639" y="966127"/>
                  </a:lnTo>
                  <a:lnTo>
                    <a:pt x="70133" y="990724"/>
                  </a:lnTo>
                  <a:lnTo>
                    <a:pt x="114807" y="999743"/>
                  </a:lnTo>
                  <a:lnTo>
                    <a:pt x="3667760" y="999743"/>
                  </a:lnTo>
                  <a:lnTo>
                    <a:pt x="3712434" y="990724"/>
                  </a:lnTo>
                  <a:lnTo>
                    <a:pt x="3748928" y="966127"/>
                  </a:lnTo>
                  <a:lnTo>
                    <a:pt x="3773541" y="929642"/>
                  </a:lnTo>
                  <a:lnTo>
                    <a:pt x="3782567" y="884961"/>
                  </a:lnTo>
                  <a:lnTo>
                    <a:pt x="3782567" y="114807"/>
                  </a:lnTo>
                  <a:lnTo>
                    <a:pt x="3773541" y="70133"/>
                  </a:lnTo>
                  <a:lnTo>
                    <a:pt x="3748928" y="33639"/>
                  </a:lnTo>
                  <a:lnTo>
                    <a:pt x="3712434" y="9026"/>
                  </a:lnTo>
                  <a:lnTo>
                    <a:pt x="3667760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3055" y="5199888"/>
              <a:ext cx="405383" cy="35356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956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Arial MT"/>
                <a:cs typeface="Arial MT"/>
              </a:rPr>
              <a:t>Management</a:t>
            </a:r>
            <a:r>
              <a:rPr b="0" spc="-8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of</a:t>
            </a:r>
            <a:r>
              <a:rPr b="0" spc="-20" dirty="0">
                <a:latin typeface="Arial MT"/>
                <a:cs typeface="Arial MT"/>
              </a:rPr>
              <a:t> </a:t>
            </a:r>
            <a:r>
              <a:rPr spc="-35" dirty="0"/>
              <a:t>AMPUTATION </a:t>
            </a:r>
            <a:r>
              <a:rPr spc="-484" dirty="0"/>
              <a:t> </a:t>
            </a:r>
            <a:r>
              <a:rPr spc="-5" dirty="0"/>
              <a:t>WOUND</a:t>
            </a:r>
            <a:r>
              <a:rPr spc="10" dirty="0"/>
              <a:t> </a:t>
            </a:r>
            <a:r>
              <a:rPr dirty="0"/>
              <a:t>STUMPS</a:t>
            </a:r>
          </a:p>
          <a:p>
            <a:pPr marL="234950">
              <a:lnSpc>
                <a:spcPct val="100000"/>
              </a:lnSpc>
              <a:spcBef>
                <a:spcPts val="1200"/>
              </a:spcBef>
            </a:pPr>
            <a:r>
              <a:rPr dirty="0"/>
              <a:t>Confirm</a:t>
            </a:r>
            <a:r>
              <a:rPr spc="-45" dirty="0"/>
              <a:t> </a:t>
            </a:r>
            <a:r>
              <a:rPr dirty="0"/>
              <a:t>bleeding</a:t>
            </a:r>
            <a:r>
              <a:rPr spc="-40" dirty="0"/>
              <a:t> </a:t>
            </a:r>
            <a:r>
              <a:rPr dirty="0"/>
              <a:t>controlled</a:t>
            </a:r>
          </a:p>
          <a:p>
            <a:pPr marL="234950">
              <a:lnSpc>
                <a:spcPct val="100000"/>
              </a:lnSpc>
            </a:pPr>
            <a:r>
              <a:rPr b="0" dirty="0">
                <a:latin typeface="Arial MT"/>
                <a:cs typeface="Arial MT"/>
              </a:rPr>
              <a:t>(tourniquet,</a:t>
            </a:r>
            <a:r>
              <a:rPr b="0" spc="-6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not</a:t>
            </a:r>
            <a:r>
              <a:rPr b="0" spc="-1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direct</a:t>
            </a:r>
            <a:r>
              <a:rPr b="0" spc="-4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pressure)</a:t>
            </a:r>
          </a:p>
          <a:p>
            <a:pPr marL="234950">
              <a:lnSpc>
                <a:spcPct val="100000"/>
              </a:lnSpc>
              <a:spcBef>
                <a:spcPts val="1200"/>
              </a:spcBef>
            </a:pPr>
            <a:r>
              <a:rPr spc="-5" dirty="0"/>
              <a:t>Wrap</a:t>
            </a:r>
            <a:r>
              <a:rPr spc="-20" dirty="0"/>
              <a:t> </a:t>
            </a:r>
            <a:r>
              <a:rPr dirty="0"/>
              <a:t>open</a:t>
            </a:r>
            <a:r>
              <a:rPr spc="-25" dirty="0"/>
              <a:t> </a:t>
            </a:r>
            <a:r>
              <a:rPr dirty="0"/>
              <a:t>areas</a:t>
            </a:r>
            <a:r>
              <a:rPr spc="-25" dirty="0"/>
              <a:t> </a:t>
            </a:r>
            <a:r>
              <a:rPr b="0" spc="-10" dirty="0">
                <a:latin typeface="Arial MT"/>
                <a:cs typeface="Arial MT"/>
              </a:rPr>
              <a:t>with</a:t>
            </a:r>
            <a:r>
              <a:rPr b="0" dirty="0">
                <a:latin typeface="Arial MT"/>
                <a:cs typeface="Arial MT"/>
              </a:rPr>
              <a:t> sterile</a:t>
            </a:r>
          </a:p>
          <a:p>
            <a:pPr marL="234950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Arial MT"/>
                <a:cs typeface="Arial MT"/>
              </a:rPr>
              <a:t>gauze</a:t>
            </a:r>
            <a:r>
              <a:rPr b="0" spc="-2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or</a:t>
            </a:r>
            <a:r>
              <a:rPr b="0" spc="-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clean,</a:t>
            </a:r>
            <a:r>
              <a:rPr b="0" spc="-7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dry</a:t>
            </a:r>
            <a:r>
              <a:rPr b="0" spc="-1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cloth</a:t>
            </a:r>
          </a:p>
          <a:p>
            <a:pPr marL="234950" marR="5080">
              <a:lnSpc>
                <a:spcPct val="100000"/>
              </a:lnSpc>
              <a:spcBef>
                <a:spcPts val="1200"/>
              </a:spcBef>
            </a:pPr>
            <a:r>
              <a:rPr dirty="0"/>
              <a:t>Secure dressing </a:t>
            </a:r>
            <a:r>
              <a:rPr b="0" spc="-10" dirty="0">
                <a:latin typeface="Arial MT"/>
                <a:cs typeface="Arial MT"/>
              </a:rPr>
              <a:t>with </a:t>
            </a:r>
            <a:r>
              <a:rPr b="0" spc="-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bandages or cravats, </a:t>
            </a:r>
            <a:r>
              <a:rPr b="0" spc="-5" dirty="0">
                <a:latin typeface="Arial MT"/>
                <a:cs typeface="Arial MT"/>
              </a:rPr>
              <a:t>extending </a:t>
            </a:r>
            <a:r>
              <a:rPr b="0" spc="-49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4</a:t>
            </a:r>
            <a:r>
              <a:rPr b="0" spc="-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in</a:t>
            </a:r>
            <a:r>
              <a:rPr b="0" spc="-2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above</a:t>
            </a:r>
            <a:r>
              <a:rPr b="0" spc="-2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the</a:t>
            </a:r>
            <a:r>
              <a:rPr b="0" spc="-20" dirty="0">
                <a:latin typeface="Arial MT"/>
                <a:cs typeface="Arial MT"/>
              </a:rPr>
              <a:t> </a:t>
            </a:r>
            <a:r>
              <a:rPr b="0" spc="5" dirty="0">
                <a:latin typeface="Arial MT"/>
                <a:cs typeface="Arial MT"/>
              </a:rPr>
              <a:t>amputation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Arial MT"/>
              <a:cs typeface="Arial MT"/>
            </a:endParaRPr>
          </a:p>
          <a:p>
            <a:pPr marL="514984" marR="153035">
              <a:lnSpc>
                <a:spcPct val="110100"/>
              </a:lnSpc>
            </a:pPr>
            <a:r>
              <a:rPr sz="1400" spc="-5" dirty="0"/>
              <a:t>EXERCISE</a:t>
            </a:r>
            <a:r>
              <a:rPr sz="1400" spc="10" dirty="0"/>
              <a:t> </a:t>
            </a:r>
            <a:r>
              <a:rPr sz="1400" spc="-10" dirty="0"/>
              <a:t>CAUTION:</a:t>
            </a:r>
            <a:r>
              <a:rPr sz="1400" spc="65" dirty="0"/>
              <a:t> </a:t>
            </a:r>
            <a:r>
              <a:rPr sz="1400" b="0" spc="-15" dirty="0">
                <a:latin typeface="Arial MT"/>
                <a:cs typeface="Arial MT"/>
              </a:rPr>
              <a:t>protruding </a:t>
            </a:r>
            <a:r>
              <a:rPr sz="1400" b="0" spc="-10" dirty="0">
                <a:latin typeface="Arial MT"/>
                <a:cs typeface="Arial MT"/>
              </a:rPr>
              <a:t> </a:t>
            </a:r>
            <a:r>
              <a:rPr sz="1400" b="0" spc="-15" dirty="0">
                <a:latin typeface="Arial MT"/>
                <a:cs typeface="Arial MT"/>
              </a:rPr>
              <a:t>sharp</a:t>
            </a:r>
            <a:r>
              <a:rPr sz="1400" b="0" spc="5" dirty="0">
                <a:latin typeface="Arial MT"/>
                <a:cs typeface="Arial MT"/>
              </a:rPr>
              <a:t> </a:t>
            </a:r>
            <a:r>
              <a:rPr sz="1400" b="0" spc="-15" dirty="0">
                <a:latin typeface="Arial MT"/>
                <a:cs typeface="Arial MT"/>
              </a:rPr>
              <a:t>bones</a:t>
            </a:r>
            <a:r>
              <a:rPr sz="1400" b="0" spc="35" dirty="0">
                <a:latin typeface="Arial MT"/>
                <a:cs typeface="Arial MT"/>
              </a:rPr>
              <a:t> </a:t>
            </a:r>
            <a:r>
              <a:rPr sz="1400" b="0" spc="-5" dirty="0">
                <a:latin typeface="Arial MT"/>
                <a:cs typeface="Arial MT"/>
              </a:rPr>
              <a:t>may</a:t>
            </a:r>
            <a:r>
              <a:rPr sz="1400" b="0" spc="-10" dirty="0">
                <a:latin typeface="Arial MT"/>
                <a:cs typeface="Arial MT"/>
              </a:rPr>
              <a:t> injure</a:t>
            </a:r>
            <a:r>
              <a:rPr sz="1400" b="0" spc="10" dirty="0">
                <a:latin typeface="Arial MT"/>
                <a:cs typeface="Arial MT"/>
              </a:rPr>
              <a:t> </a:t>
            </a:r>
            <a:r>
              <a:rPr sz="1400" b="0" spc="-15" dirty="0">
                <a:latin typeface="Arial MT"/>
                <a:cs typeface="Arial MT"/>
              </a:rPr>
              <a:t>responders </a:t>
            </a:r>
            <a:r>
              <a:rPr sz="1400" b="0" spc="-375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Do</a:t>
            </a:r>
            <a:r>
              <a:rPr sz="1400" b="0" spc="5" dirty="0">
                <a:latin typeface="Arial MT"/>
                <a:cs typeface="Arial MT"/>
              </a:rPr>
              <a:t> </a:t>
            </a:r>
            <a:r>
              <a:rPr sz="1400" spc="-10" dirty="0"/>
              <a:t>NOT</a:t>
            </a:r>
            <a:r>
              <a:rPr sz="1400" dirty="0"/>
              <a:t> </a:t>
            </a:r>
            <a:r>
              <a:rPr sz="1400" b="0" spc="-10" dirty="0">
                <a:latin typeface="Arial MT"/>
                <a:cs typeface="Arial MT"/>
              </a:rPr>
              <a:t>cover</a:t>
            </a:r>
            <a:r>
              <a:rPr sz="1400" b="0" spc="5" dirty="0">
                <a:latin typeface="Arial MT"/>
                <a:cs typeface="Arial MT"/>
              </a:rPr>
              <a:t> </a:t>
            </a:r>
            <a:r>
              <a:rPr sz="1400" b="0" spc="-15" dirty="0">
                <a:latin typeface="Arial MT"/>
                <a:cs typeface="Arial MT"/>
              </a:rPr>
              <a:t>any</a:t>
            </a:r>
            <a:r>
              <a:rPr sz="1400" b="0" spc="10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tourniquets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29433" y="2621279"/>
            <a:ext cx="114300" cy="516890"/>
          </a:xfrm>
          <a:custGeom>
            <a:avLst/>
            <a:gdLst/>
            <a:ahLst/>
            <a:cxnLst/>
            <a:rect l="l" t="t" r="r" b="b"/>
            <a:pathLst>
              <a:path w="114300" h="516889">
                <a:moveTo>
                  <a:pt x="0" y="516763"/>
                </a:moveTo>
                <a:lnTo>
                  <a:pt x="114300" y="516763"/>
                </a:lnTo>
                <a:lnTo>
                  <a:pt x="114300" y="0"/>
                </a:lnTo>
                <a:lnTo>
                  <a:pt x="0" y="0"/>
                </a:lnTo>
                <a:lnTo>
                  <a:pt x="0" y="516763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29433" y="3322320"/>
            <a:ext cx="114300" cy="516890"/>
          </a:xfrm>
          <a:custGeom>
            <a:avLst/>
            <a:gdLst/>
            <a:ahLst/>
            <a:cxnLst/>
            <a:rect l="l" t="t" r="r" b="b"/>
            <a:pathLst>
              <a:path w="114300" h="516889">
                <a:moveTo>
                  <a:pt x="0" y="516762"/>
                </a:moveTo>
                <a:lnTo>
                  <a:pt x="114300" y="516762"/>
                </a:lnTo>
                <a:lnTo>
                  <a:pt x="114300" y="0"/>
                </a:lnTo>
                <a:lnTo>
                  <a:pt x="0" y="0"/>
                </a:lnTo>
                <a:lnTo>
                  <a:pt x="0" y="516762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29433" y="4038600"/>
            <a:ext cx="114300" cy="798830"/>
          </a:xfrm>
          <a:custGeom>
            <a:avLst/>
            <a:gdLst/>
            <a:ahLst/>
            <a:cxnLst/>
            <a:rect l="l" t="t" r="r" b="b"/>
            <a:pathLst>
              <a:path w="114300" h="798829">
                <a:moveTo>
                  <a:pt x="0" y="798830"/>
                </a:moveTo>
                <a:lnTo>
                  <a:pt x="114300" y="798830"/>
                </a:lnTo>
                <a:lnTo>
                  <a:pt x="114300" y="0"/>
                </a:lnTo>
                <a:lnTo>
                  <a:pt x="0" y="0"/>
                </a:lnTo>
                <a:lnTo>
                  <a:pt x="0" y="79883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802" y="1840992"/>
            <a:ext cx="1677942" cy="16355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3055" y="3752088"/>
            <a:ext cx="1694447" cy="171511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8202930" y="2624327"/>
            <a:ext cx="114300" cy="516890"/>
          </a:xfrm>
          <a:custGeom>
            <a:avLst/>
            <a:gdLst/>
            <a:ahLst/>
            <a:cxnLst/>
            <a:rect l="l" t="t" r="r" b="b"/>
            <a:pathLst>
              <a:path w="114300" h="516889">
                <a:moveTo>
                  <a:pt x="0" y="516763"/>
                </a:moveTo>
                <a:lnTo>
                  <a:pt x="114300" y="516763"/>
                </a:lnTo>
                <a:lnTo>
                  <a:pt x="114300" y="0"/>
                </a:lnTo>
                <a:lnTo>
                  <a:pt x="0" y="0"/>
                </a:lnTo>
                <a:lnTo>
                  <a:pt x="0" y="516763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02930" y="3758184"/>
            <a:ext cx="114300" cy="516890"/>
          </a:xfrm>
          <a:custGeom>
            <a:avLst/>
            <a:gdLst/>
            <a:ahLst/>
            <a:cxnLst/>
            <a:rect l="l" t="t" r="r" b="b"/>
            <a:pathLst>
              <a:path w="114300" h="516889">
                <a:moveTo>
                  <a:pt x="0" y="516763"/>
                </a:moveTo>
                <a:lnTo>
                  <a:pt x="114300" y="516763"/>
                </a:lnTo>
                <a:lnTo>
                  <a:pt x="114300" y="0"/>
                </a:lnTo>
                <a:lnTo>
                  <a:pt x="0" y="0"/>
                </a:lnTo>
                <a:lnTo>
                  <a:pt x="0" y="516763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02930" y="3291840"/>
            <a:ext cx="114300" cy="344170"/>
          </a:xfrm>
          <a:custGeom>
            <a:avLst/>
            <a:gdLst/>
            <a:ahLst/>
            <a:cxnLst/>
            <a:rect l="l" t="t" r="r" b="b"/>
            <a:pathLst>
              <a:path w="114300" h="344170">
                <a:moveTo>
                  <a:pt x="0" y="344170"/>
                </a:moveTo>
                <a:lnTo>
                  <a:pt x="114300" y="344170"/>
                </a:lnTo>
                <a:lnTo>
                  <a:pt x="114300" y="0"/>
                </a:lnTo>
                <a:lnTo>
                  <a:pt x="0" y="0"/>
                </a:lnTo>
                <a:lnTo>
                  <a:pt x="0" y="34417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32064" y="4632959"/>
            <a:ext cx="3782695" cy="1213485"/>
          </a:xfrm>
          <a:custGeom>
            <a:avLst/>
            <a:gdLst/>
            <a:ahLst/>
            <a:cxnLst/>
            <a:rect l="l" t="t" r="r" b="b"/>
            <a:pathLst>
              <a:path w="3782695" h="1213485">
                <a:moveTo>
                  <a:pt x="3643249" y="0"/>
                </a:moveTo>
                <a:lnTo>
                  <a:pt x="139318" y="0"/>
                </a:lnTo>
                <a:lnTo>
                  <a:pt x="95276" y="7100"/>
                </a:lnTo>
                <a:lnTo>
                  <a:pt x="57031" y="26875"/>
                </a:lnTo>
                <a:lnTo>
                  <a:pt x="26875" y="57031"/>
                </a:lnTo>
                <a:lnTo>
                  <a:pt x="7100" y="95276"/>
                </a:lnTo>
                <a:lnTo>
                  <a:pt x="0" y="139319"/>
                </a:lnTo>
                <a:lnTo>
                  <a:pt x="0" y="1073823"/>
                </a:lnTo>
                <a:lnTo>
                  <a:pt x="7100" y="1117847"/>
                </a:lnTo>
                <a:lnTo>
                  <a:pt x="26875" y="1156081"/>
                </a:lnTo>
                <a:lnTo>
                  <a:pt x="57031" y="1186231"/>
                </a:lnTo>
                <a:lnTo>
                  <a:pt x="95276" y="1206003"/>
                </a:lnTo>
                <a:lnTo>
                  <a:pt x="139318" y="1213103"/>
                </a:lnTo>
                <a:lnTo>
                  <a:pt x="3643249" y="1213103"/>
                </a:lnTo>
                <a:lnTo>
                  <a:pt x="3687291" y="1206003"/>
                </a:lnTo>
                <a:lnTo>
                  <a:pt x="3725536" y="1186231"/>
                </a:lnTo>
                <a:lnTo>
                  <a:pt x="3755692" y="1156081"/>
                </a:lnTo>
                <a:lnTo>
                  <a:pt x="3775467" y="1117847"/>
                </a:lnTo>
                <a:lnTo>
                  <a:pt x="3782567" y="1073823"/>
                </a:lnTo>
                <a:lnTo>
                  <a:pt x="3782567" y="139319"/>
                </a:lnTo>
                <a:lnTo>
                  <a:pt x="3775467" y="95276"/>
                </a:lnTo>
                <a:lnTo>
                  <a:pt x="3755692" y="57031"/>
                </a:lnTo>
                <a:lnTo>
                  <a:pt x="3725536" y="26875"/>
                </a:lnTo>
                <a:lnTo>
                  <a:pt x="3687291" y="7100"/>
                </a:lnTo>
                <a:lnTo>
                  <a:pt x="3643249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804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Arial MT"/>
                <a:cs typeface="Arial MT"/>
              </a:rPr>
              <a:t>Care</a:t>
            </a:r>
            <a:r>
              <a:rPr b="0" spc="-3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of</a:t>
            </a:r>
            <a:r>
              <a:rPr b="0" spc="-1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the</a:t>
            </a:r>
            <a:r>
              <a:rPr b="0" spc="-25" dirty="0">
                <a:latin typeface="Arial MT"/>
                <a:cs typeface="Arial MT"/>
              </a:rPr>
              <a:t> </a:t>
            </a:r>
            <a:r>
              <a:rPr spc="-40" dirty="0"/>
              <a:t>AMPUTATED </a:t>
            </a:r>
            <a:r>
              <a:rPr spc="-484" dirty="0"/>
              <a:t> </a:t>
            </a:r>
            <a:r>
              <a:rPr spc="-5" dirty="0"/>
              <a:t>BODY</a:t>
            </a:r>
            <a:r>
              <a:rPr spc="-35" dirty="0"/>
              <a:t> </a:t>
            </a:r>
            <a:r>
              <a:rPr spc="-45" dirty="0"/>
              <a:t>PART</a:t>
            </a:r>
          </a:p>
          <a:p>
            <a:pPr marL="234950">
              <a:lnSpc>
                <a:spcPct val="100000"/>
              </a:lnSpc>
              <a:spcBef>
                <a:spcPts val="1200"/>
              </a:spcBef>
            </a:pPr>
            <a:r>
              <a:rPr spc="-5" dirty="0"/>
              <a:t>Wrap</a:t>
            </a:r>
            <a:r>
              <a:rPr spc="-30" dirty="0"/>
              <a:t> </a:t>
            </a:r>
            <a:r>
              <a:rPr dirty="0"/>
              <a:t>loosely</a:t>
            </a:r>
            <a:r>
              <a:rPr spc="-35" dirty="0"/>
              <a:t> </a:t>
            </a:r>
            <a:r>
              <a:rPr b="0" spc="-10" dirty="0">
                <a:latin typeface="Arial MT"/>
                <a:cs typeface="Arial MT"/>
              </a:rPr>
              <a:t>with</a:t>
            </a:r>
            <a:r>
              <a:rPr b="0" spc="-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moistened</a:t>
            </a:r>
          </a:p>
          <a:p>
            <a:pPr marL="234950">
              <a:lnSpc>
                <a:spcPct val="100000"/>
              </a:lnSpc>
            </a:pPr>
            <a:r>
              <a:rPr b="0" spc="-5" dirty="0">
                <a:latin typeface="Arial MT"/>
                <a:cs typeface="Arial MT"/>
              </a:rPr>
              <a:t>gauze</a:t>
            </a:r>
          </a:p>
          <a:p>
            <a:pPr marL="234950">
              <a:lnSpc>
                <a:spcPct val="100000"/>
              </a:lnSpc>
              <a:spcBef>
                <a:spcPts val="1200"/>
              </a:spcBef>
            </a:pPr>
            <a:r>
              <a:rPr dirty="0"/>
              <a:t>Place</a:t>
            </a:r>
            <a:r>
              <a:rPr spc="-40" dirty="0"/>
              <a:t> </a:t>
            </a:r>
            <a:r>
              <a:rPr dirty="0"/>
              <a:t>in</a:t>
            </a:r>
            <a:r>
              <a:rPr spc="-35" dirty="0"/>
              <a:t> </a:t>
            </a:r>
            <a:r>
              <a:rPr dirty="0"/>
              <a:t>plastic</a:t>
            </a:r>
            <a:r>
              <a:rPr spc="-30" dirty="0"/>
              <a:t> </a:t>
            </a:r>
            <a:r>
              <a:rPr dirty="0"/>
              <a:t>bag</a:t>
            </a:r>
          </a:p>
          <a:p>
            <a:pPr marL="234950">
              <a:lnSpc>
                <a:spcPct val="100000"/>
              </a:lnSpc>
              <a:spcBef>
                <a:spcPts val="1205"/>
              </a:spcBef>
            </a:pPr>
            <a:r>
              <a:rPr spc="-10" dirty="0"/>
              <a:t>Transport</a:t>
            </a:r>
            <a:r>
              <a:rPr spc="-30" dirty="0"/>
              <a:t> </a:t>
            </a:r>
            <a:r>
              <a:rPr b="0" dirty="0">
                <a:latin typeface="Arial MT"/>
                <a:cs typeface="Arial MT"/>
              </a:rPr>
              <a:t>in</a:t>
            </a:r>
            <a:r>
              <a:rPr b="0" spc="-2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container</a:t>
            </a:r>
            <a:r>
              <a:rPr b="0" spc="-75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with</a:t>
            </a:r>
            <a:r>
              <a:rPr b="0" spc="-5" dirty="0">
                <a:latin typeface="Arial MT"/>
                <a:cs typeface="Arial MT"/>
              </a:rPr>
              <a:t> </a:t>
            </a:r>
            <a:r>
              <a:rPr b="0" spc="5" dirty="0">
                <a:latin typeface="Arial MT"/>
                <a:cs typeface="Arial MT"/>
              </a:rPr>
              <a:t>ice,</a:t>
            </a:r>
          </a:p>
          <a:p>
            <a:pPr marL="234950">
              <a:lnSpc>
                <a:spcPct val="100000"/>
              </a:lnSpc>
            </a:pPr>
            <a:r>
              <a:rPr b="0" dirty="0">
                <a:latin typeface="Arial MT"/>
                <a:cs typeface="Arial MT"/>
              </a:rPr>
              <a:t>preferably</a:t>
            </a:r>
            <a:r>
              <a:rPr b="0" spc="-70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with </a:t>
            </a:r>
            <a:r>
              <a:rPr b="0" dirty="0">
                <a:latin typeface="Arial MT"/>
                <a:cs typeface="Arial MT"/>
              </a:rPr>
              <a:t>casualty</a:t>
            </a: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 marL="553720">
              <a:lnSpc>
                <a:spcPct val="100000"/>
              </a:lnSpc>
              <a:spcBef>
                <a:spcPts val="1620"/>
              </a:spcBef>
            </a:pPr>
            <a:r>
              <a:rPr sz="1400" b="0" spc="-5" dirty="0">
                <a:latin typeface="Arial MT"/>
                <a:cs typeface="Arial MT"/>
              </a:rPr>
              <a:t>Do</a:t>
            </a:r>
            <a:r>
              <a:rPr sz="1400" b="0" spc="10" dirty="0">
                <a:latin typeface="Arial MT"/>
                <a:cs typeface="Arial MT"/>
              </a:rPr>
              <a:t> </a:t>
            </a:r>
            <a:r>
              <a:rPr sz="1400" spc="-5" dirty="0"/>
              <a:t>NOT </a:t>
            </a:r>
            <a:r>
              <a:rPr sz="1400" b="0" spc="-10" dirty="0">
                <a:latin typeface="Arial MT"/>
                <a:cs typeface="Arial MT"/>
              </a:rPr>
              <a:t>place</a:t>
            </a:r>
            <a:r>
              <a:rPr sz="1400" b="0" dirty="0">
                <a:latin typeface="Arial MT"/>
                <a:cs typeface="Arial MT"/>
              </a:rPr>
              <a:t> </a:t>
            </a:r>
            <a:r>
              <a:rPr sz="1400" b="0" spc="-15" dirty="0">
                <a:latin typeface="Arial MT"/>
                <a:cs typeface="Arial MT"/>
              </a:rPr>
              <a:t>body</a:t>
            </a:r>
            <a:r>
              <a:rPr sz="1400" b="0" spc="15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part</a:t>
            </a:r>
            <a:r>
              <a:rPr sz="1400" b="0" spc="5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directly</a:t>
            </a:r>
            <a:r>
              <a:rPr sz="1400" b="0" spc="35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on</a:t>
            </a:r>
            <a:endParaRPr sz="1400">
              <a:latin typeface="Arial MT"/>
              <a:cs typeface="Arial MT"/>
            </a:endParaRPr>
          </a:p>
          <a:p>
            <a:pPr marL="553720">
              <a:lnSpc>
                <a:spcPct val="100000"/>
              </a:lnSpc>
              <a:spcBef>
                <a:spcPts val="5"/>
              </a:spcBef>
            </a:pPr>
            <a:r>
              <a:rPr sz="1400" b="0" spc="-5" dirty="0">
                <a:latin typeface="Arial MT"/>
                <a:cs typeface="Arial MT"/>
              </a:rPr>
              <a:t>ice </a:t>
            </a:r>
            <a:r>
              <a:rPr sz="1400" b="0" spc="-10" dirty="0">
                <a:latin typeface="Arial MT"/>
                <a:cs typeface="Arial MT"/>
              </a:rPr>
              <a:t>or</a:t>
            </a:r>
            <a:r>
              <a:rPr sz="1400" b="0" spc="-20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submerse</a:t>
            </a:r>
            <a:r>
              <a:rPr sz="1400" b="0" spc="20" dirty="0">
                <a:latin typeface="Arial MT"/>
                <a:cs typeface="Arial MT"/>
              </a:rPr>
              <a:t> </a:t>
            </a:r>
            <a:r>
              <a:rPr sz="1400" b="0" spc="-5" dirty="0">
                <a:latin typeface="Arial MT"/>
                <a:cs typeface="Arial MT"/>
              </a:rPr>
              <a:t>in</a:t>
            </a:r>
            <a:r>
              <a:rPr sz="1400" b="0" spc="-20" dirty="0">
                <a:latin typeface="Arial MT"/>
                <a:cs typeface="Arial MT"/>
              </a:rPr>
              <a:t> </a:t>
            </a:r>
            <a:r>
              <a:rPr sz="1400" b="0" spc="-15" dirty="0">
                <a:latin typeface="Arial MT"/>
                <a:cs typeface="Arial MT"/>
              </a:rPr>
              <a:t>water</a:t>
            </a:r>
            <a:endParaRPr sz="1400">
              <a:latin typeface="Arial MT"/>
              <a:cs typeface="Arial MT"/>
            </a:endParaRPr>
          </a:p>
          <a:p>
            <a:pPr marL="553720">
              <a:lnSpc>
                <a:spcPct val="100000"/>
              </a:lnSpc>
              <a:spcBef>
                <a:spcPts val="600"/>
              </a:spcBef>
            </a:pPr>
            <a:r>
              <a:rPr sz="1400" b="0" spc="-10" dirty="0">
                <a:latin typeface="Arial MT"/>
                <a:cs typeface="Arial MT"/>
              </a:rPr>
              <a:t>Do</a:t>
            </a:r>
            <a:r>
              <a:rPr sz="1400" b="0" spc="10" dirty="0">
                <a:latin typeface="Arial MT"/>
                <a:cs typeface="Arial MT"/>
              </a:rPr>
              <a:t> </a:t>
            </a:r>
            <a:r>
              <a:rPr sz="1400" spc="-10" dirty="0"/>
              <a:t>NOT</a:t>
            </a:r>
            <a:r>
              <a:rPr sz="1400" dirty="0"/>
              <a:t> </a:t>
            </a:r>
            <a:r>
              <a:rPr sz="1400" b="0" spc="-10" dirty="0">
                <a:latin typeface="Arial MT"/>
                <a:cs typeface="Arial MT"/>
              </a:rPr>
              <a:t>delay</a:t>
            </a:r>
            <a:r>
              <a:rPr sz="1400" b="0" spc="5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evacuation</a:t>
            </a:r>
            <a:r>
              <a:rPr sz="1400" b="0" spc="30" dirty="0">
                <a:latin typeface="Arial MT"/>
                <a:cs typeface="Arial MT"/>
              </a:rPr>
              <a:t> </a:t>
            </a:r>
            <a:r>
              <a:rPr sz="1400" b="0" spc="-5" dirty="0">
                <a:latin typeface="Arial MT"/>
                <a:cs typeface="Arial MT"/>
              </a:rPr>
              <a:t>to</a:t>
            </a:r>
            <a:r>
              <a:rPr sz="1400" b="0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locate</a:t>
            </a:r>
            <a:endParaRPr sz="1400">
              <a:latin typeface="Arial MT"/>
              <a:cs typeface="Arial MT"/>
            </a:endParaRPr>
          </a:p>
          <a:p>
            <a:pPr marL="553720">
              <a:lnSpc>
                <a:spcPct val="100000"/>
              </a:lnSpc>
            </a:pPr>
            <a:r>
              <a:rPr sz="1400" b="0" spc="-10" dirty="0">
                <a:latin typeface="Arial MT"/>
                <a:cs typeface="Arial MT"/>
              </a:rPr>
              <a:t>or</a:t>
            </a:r>
            <a:r>
              <a:rPr sz="1400" b="0" spc="-5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care</a:t>
            </a:r>
            <a:r>
              <a:rPr sz="1400" b="0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for</a:t>
            </a:r>
            <a:r>
              <a:rPr sz="1400" b="0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amputated</a:t>
            </a:r>
            <a:r>
              <a:rPr sz="1400" b="0" dirty="0">
                <a:latin typeface="Arial MT"/>
                <a:cs typeface="Arial MT"/>
              </a:rPr>
              <a:t> </a:t>
            </a:r>
            <a:r>
              <a:rPr sz="1400" b="0" spc="-15" dirty="0">
                <a:latin typeface="Arial MT"/>
                <a:cs typeface="Arial MT"/>
              </a:rPr>
              <a:t>body</a:t>
            </a:r>
            <a:r>
              <a:rPr sz="1400" b="0" spc="35" dirty="0">
                <a:latin typeface="Arial MT"/>
                <a:cs typeface="Arial MT"/>
              </a:rPr>
              <a:t> </a:t>
            </a:r>
            <a:r>
              <a:rPr sz="1400" b="0" spc="-10" dirty="0">
                <a:latin typeface="Arial MT"/>
                <a:cs typeface="Arial MT"/>
              </a:rPr>
              <a:t>part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57031" y="4779264"/>
            <a:ext cx="405383" cy="35356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69152" y="1825751"/>
            <a:ext cx="1764792" cy="176783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69152" y="3733800"/>
            <a:ext cx="1749552" cy="1755648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55950" y="799033"/>
            <a:ext cx="59366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70" dirty="0">
                <a:solidFill>
                  <a:srgbClr val="FFFFFF"/>
                </a:solidFill>
                <a:latin typeface="Arial"/>
                <a:cs typeface="Arial"/>
              </a:rPr>
              <a:t>AMPUTATION</a:t>
            </a:r>
            <a:r>
              <a:rPr sz="3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BANDAGING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pic>
        <p:nvPicPr>
          <p:cNvPr id="11" name="17b. Amputation Bandaging">
            <a:hlinkClick r:id="" action="ppaction://media"/>
            <a:extLst>
              <a:ext uri="{FF2B5EF4-FFF2-40B4-BE49-F238E27FC236}">
                <a16:creationId xmlns:a16="http://schemas.microsoft.com/office/drawing/2014/main" id="{BCB72DD2-04CD-7268-196D-B8BBD38153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5185" y="1600200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2D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" y="262127"/>
            <a:ext cx="1152144" cy="6553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16933" y="789254"/>
            <a:ext cx="33940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SKILL</a:t>
            </a:r>
            <a:r>
              <a:rPr spc="-155" dirty="0">
                <a:solidFill>
                  <a:srgbClr val="FFFFFF"/>
                </a:solidFill>
              </a:rPr>
              <a:t> </a:t>
            </a:r>
            <a:r>
              <a:rPr spc="-90" dirty="0">
                <a:solidFill>
                  <a:srgbClr val="FFFFFF"/>
                </a:solidFill>
              </a:rPr>
              <a:t>STATION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1111" y="2337816"/>
            <a:ext cx="664463" cy="7071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3304" y="3249167"/>
            <a:ext cx="664464" cy="70713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6351" y="4160520"/>
            <a:ext cx="661415" cy="70713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685794" y="1556969"/>
            <a:ext cx="4987290" cy="31191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124460" algn="ctr">
              <a:lnSpc>
                <a:spcPct val="100000"/>
              </a:lnSpc>
              <a:spcBef>
                <a:spcPts val="110"/>
              </a:spcBef>
            </a:pP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Wound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7150"/>
              </a:lnSpc>
              <a:spcBef>
                <a:spcPts val="285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Open Abdominal Wound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Dressings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Impaled</a:t>
            </a: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Object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Wound</a:t>
            </a:r>
            <a:r>
              <a:rPr sz="2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Management </a:t>
            </a:r>
            <a:r>
              <a:rPr sz="2400" spc="-6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Amputation</a:t>
            </a:r>
            <a:r>
              <a:rPr sz="2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Wound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60111" y="944702"/>
            <a:ext cx="23545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spc="-15" dirty="0"/>
              <a:t>U</a:t>
            </a:r>
            <a:r>
              <a:rPr dirty="0"/>
              <a:t>MM</a:t>
            </a:r>
            <a:r>
              <a:rPr spc="-110" dirty="0"/>
              <a:t>A</a:t>
            </a:r>
            <a:r>
              <a:rPr spc="-155" dirty="0"/>
              <a:t>R</a:t>
            </a:r>
            <a:r>
              <a:rPr dirty="0"/>
              <a:t>Y</a:t>
            </a:r>
          </a:p>
        </p:txBody>
      </p:sp>
      <p:sp>
        <p:nvSpPr>
          <p:cNvPr id="5" name="object 5"/>
          <p:cNvSpPr/>
          <p:nvPr/>
        </p:nvSpPr>
        <p:spPr>
          <a:xfrm>
            <a:off x="5919215" y="5986271"/>
            <a:ext cx="722630" cy="719455"/>
          </a:xfrm>
          <a:custGeom>
            <a:avLst/>
            <a:gdLst/>
            <a:ahLst/>
            <a:cxnLst/>
            <a:rect l="l" t="t" r="r" b="b"/>
            <a:pathLst>
              <a:path w="722629" h="719454">
                <a:moveTo>
                  <a:pt x="361188" y="0"/>
                </a:moveTo>
                <a:lnTo>
                  <a:pt x="312168" y="3283"/>
                </a:lnTo>
                <a:lnTo>
                  <a:pt x="265156" y="12847"/>
                </a:lnTo>
                <a:lnTo>
                  <a:pt x="220581" y="28263"/>
                </a:lnTo>
                <a:lnTo>
                  <a:pt x="178872" y="49103"/>
                </a:lnTo>
                <a:lnTo>
                  <a:pt x="140460" y="74939"/>
                </a:lnTo>
                <a:lnTo>
                  <a:pt x="105775" y="105341"/>
                </a:lnTo>
                <a:lnTo>
                  <a:pt x="75246" y="139882"/>
                </a:lnTo>
                <a:lnTo>
                  <a:pt x="49304" y="178133"/>
                </a:lnTo>
                <a:lnTo>
                  <a:pt x="28378" y="219664"/>
                </a:lnTo>
                <a:lnTo>
                  <a:pt x="12899" y="264049"/>
                </a:lnTo>
                <a:lnTo>
                  <a:pt x="3296" y="310858"/>
                </a:lnTo>
                <a:lnTo>
                  <a:pt x="0" y="359663"/>
                </a:lnTo>
                <a:lnTo>
                  <a:pt x="3296" y="408469"/>
                </a:lnTo>
                <a:lnTo>
                  <a:pt x="12899" y="455278"/>
                </a:lnTo>
                <a:lnTo>
                  <a:pt x="28378" y="499663"/>
                </a:lnTo>
                <a:lnTo>
                  <a:pt x="49304" y="541194"/>
                </a:lnTo>
                <a:lnTo>
                  <a:pt x="75246" y="579445"/>
                </a:lnTo>
                <a:lnTo>
                  <a:pt x="105775" y="613986"/>
                </a:lnTo>
                <a:lnTo>
                  <a:pt x="140460" y="644388"/>
                </a:lnTo>
                <a:lnTo>
                  <a:pt x="178872" y="670224"/>
                </a:lnTo>
                <a:lnTo>
                  <a:pt x="220581" y="691064"/>
                </a:lnTo>
                <a:lnTo>
                  <a:pt x="265156" y="706480"/>
                </a:lnTo>
                <a:lnTo>
                  <a:pt x="312168" y="716044"/>
                </a:lnTo>
                <a:lnTo>
                  <a:pt x="361188" y="719327"/>
                </a:lnTo>
                <a:lnTo>
                  <a:pt x="410207" y="716044"/>
                </a:lnTo>
                <a:lnTo>
                  <a:pt x="457219" y="706480"/>
                </a:lnTo>
                <a:lnTo>
                  <a:pt x="501794" y="691064"/>
                </a:lnTo>
                <a:lnTo>
                  <a:pt x="543503" y="670224"/>
                </a:lnTo>
                <a:lnTo>
                  <a:pt x="581915" y="644388"/>
                </a:lnTo>
                <a:lnTo>
                  <a:pt x="616600" y="613986"/>
                </a:lnTo>
                <a:lnTo>
                  <a:pt x="647129" y="579445"/>
                </a:lnTo>
                <a:lnTo>
                  <a:pt x="673071" y="541194"/>
                </a:lnTo>
                <a:lnTo>
                  <a:pt x="693997" y="499663"/>
                </a:lnTo>
                <a:lnTo>
                  <a:pt x="709476" y="455278"/>
                </a:lnTo>
                <a:lnTo>
                  <a:pt x="719079" y="408469"/>
                </a:lnTo>
                <a:lnTo>
                  <a:pt x="722376" y="359663"/>
                </a:lnTo>
                <a:lnTo>
                  <a:pt x="719079" y="310858"/>
                </a:lnTo>
                <a:lnTo>
                  <a:pt x="709476" y="264049"/>
                </a:lnTo>
                <a:lnTo>
                  <a:pt x="693997" y="219664"/>
                </a:lnTo>
                <a:lnTo>
                  <a:pt x="673071" y="178133"/>
                </a:lnTo>
                <a:lnTo>
                  <a:pt x="647129" y="139882"/>
                </a:lnTo>
                <a:lnTo>
                  <a:pt x="616600" y="105341"/>
                </a:lnTo>
                <a:lnTo>
                  <a:pt x="581915" y="74939"/>
                </a:lnTo>
                <a:lnTo>
                  <a:pt x="543503" y="49103"/>
                </a:lnTo>
                <a:lnTo>
                  <a:pt x="501794" y="28263"/>
                </a:lnTo>
                <a:lnTo>
                  <a:pt x="457219" y="12847"/>
                </a:lnTo>
                <a:lnTo>
                  <a:pt x="410207" y="3283"/>
                </a:lnTo>
                <a:lnTo>
                  <a:pt x="361188" y="0"/>
                </a:lnTo>
                <a:close/>
              </a:path>
            </a:pathLst>
          </a:custGeom>
          <a:solidFill>
            <a:srgbClr val="D7D9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37835" y="6080556"/>
            <a:ext cx="2056764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41400" algn="l"/>
                <a:tab pos="1750060" algn="l"/>
              </a:tabLst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P</a:t>
            </a:r>
            <a:r>
              <a:rPr sz="3200" spc="5" dirty="0">
                <a:solidFill>
                  <a:srgbClr val="2D3334"/>
                </a:solidFill>
                <a:latin typeface="Arial Black"/>
                <a:cs typeface="Arial Black"/>
              </a:rPr>
              <a:t> 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A</a:t>
            </a:r>
            <a:r>
              <a:rPr sz="3200" dirty="0">
                <a:solidFill>
                  <a:srgbClr val="2D3334"/>
                </a:solidFill>
                <a:latin typeface="Arial Black"/>
                <a:cs typeface="Arial Black"/>
              </a:rPr>
              <a:t>	</a:t>
            </a:r>
            <a:r>
              <a:rPr sz="4800" spc="-15" baseline="1736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r>
              <a:rPr sz="4800" baseline="1736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99535" y="2168474"/>
            <a:ext cx="6637020" cy="2327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General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wound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5" dirty="0">
                <a:latin typeface="Arial MT"/>
                <a:cs typeface="Arial MT"/>
              </a:rPr>
              <a:t>management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principles</a:t>
            </a:r>
            <a:endParaRPr sz="2400">
              <a:latin typeface="Arial MT"/>
              <a:cs typeface="Arial MT"/>
            </a:endParaRPr>
          </a:p>
          <a:p>
            <a:pPr marL="12700" marR="1772920">
              <a:lnSpc>
                <a:spcPts val="5090"/>
              </a:lnSpc>
              <a:spcBef>
                <a:spcPts val="540"/>
              </a:spcBef>
            </a:pPr>
            <a:r>
              <a:rPr sz="2400" dirty="0">
                <a:latin typeface="Arial MT"/>
                <a:cs typeface="Arial MT"/>
              </a:rPr>
              <a:t>Open abdominal </a:t>
            </a:r>
            <a:r>
              <a:rPr sz="2400" spc="-5" dirty="0">
                <a:latin typeface="Arial MT"/>
                <a:cs typeface="Arial MT"/>
              </a:rPr>
              <a:t>wound dressings </a:t>
            </a:r>
            <a:r>
              <a:rPr sz="2400" dirty="0">
                <a:latin typeface="Arial MT"/>
                <a:cs typeface="Arial MT"/>
              </a:rPr>
              <a:t> Impaled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object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wound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management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sz="2400" dirty="0">
                <a:latin typeface="Arial MT"/>
                <a:cs typeface="Arial MT"/>
              </a:rPr>
              <a:t>Amputation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stump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spc="5" dirty="0">
                <a:latin typeface="Arial MT"/>
                <a:cs typeface="Arial MT"/>
              </a:rPr>
              <a:t>amputated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body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part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care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82289" y="4212335"/>
            <a:ext cx="114300" cy="349250"/>
          </a:xfrm>
          <a:custGeom>
            <a:avLst/>
            <a:gdLst/>
            <a:ahLst/>
            <a:cxnLst/>
            <a:rect l="l" t="t" r="r" b="b"/>
            <a:pathLst>
              <a:path w="114300" h="349250">
                <a:moveTo>
                  <a:pt x="0" y="348741"/>
                </a:moveTo>
                <a:lnTo>
                  <a:pt x="114300" y="348741"/>
                </a:lnTo>
                <a:lnTo>
                  <a:pt x="114300" y="0"/>
                </a:lnTo>
                <a:lnTo>
                  <a:pt x="0" y="0"/>
                </a:lnTo>
                <a:lnTo>
                  <a:pt x="0" y="348741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79242" y="3489959"/>
            <a:ext cx="114300" cy="349250"/>
          </a:xfrm>
          <a:custGeom>
            <a:avLst/>
            <a:gdLst/>
            <a:ahLst/>
            <a:cxnLst/>
            <a:rect l="l" t="t" r="r" b="b"/>
            <a:pathLst>
              <a:path w="114300" h="349250">
                <a:moveTo>
                  <a:pt x="0" y="348741"/>
                </a:moveTo>
                <a:lnTo>
                  <a:pt x="114300" y="348741"/>
                </a:lnTo>
                <a:lnTo>
                  <a:pt x="114300" y="0"/>
                </a:lnTo>
                <a:lnTo>
                  <a:pt x="0" y="0"/>
                </a:lnTo>
                <a:lnTo>
                  <a:pt x="0" y="348741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9242" y="2865120"/>
            <a:ext cx="114300" cy="349250"/>
          </a:xfrm>
          <a:custGeom>
            <a:avLst/>
            <a:gdLst/>
            <a:ahLst/>
            <a:cxnLst/>
            <a:rect l="l" t="t" r="r" b="b"/>
            <a:pathLst>
              <a:path w="114300" h="349250">
                <a:moveTo>
                  <a:pt x="0" y="348741"/>
                </a:moveTo>
                <a:lnTo>
                  <a:pt x="114300" y="348741"/>
                </a:lnTo>
                <a:lnTo>
                  <a:pt x="114300" y="0"/>
                </a:lnTo>
                <a:lnTo>
                  <a:pt x="0" y="0"/>
                </a:lnTo>
                <a:lnTo>
                  <a:pt x="0" y="348741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9242" y="2228088"/>
            <a:ext cx="114300" cy="349250"/>
          </a:xfrm>
          <a:custGeom>
            <a:avLst/>
            <a:gdLst/>
            <a:ahLst/>
            <a:cxnLst/>
            <a:rect l="l" t="t" r="r" b="b"/>
            <a:pathLst>
              <a:path w="114300" h="349250">
                <a:moveTo>
                  <a:pt x="0" y="348741"/>
                </a:moveTo>
                <a:lnTo>
                  <a:pt x="114300" y="348741"/>
                </a:lnTo>
                <a:lnTo>
                  <a:pt x="114300" y="0"/>
                </a:lnTo>
                <a:lnTo>
                  <a:pt x="0" y="0"/>
                </a:lnTo>
                <a:lnTo>
                  <a:pt x="0" y="348741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2D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" y="262127"/>
            <a:ext cx="1152144" cy="6553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30295" y="791921"/>
            <a:ext cx="49657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</a:rPr>
              <a:t>CHECK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ON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spc="-15" dirty="0">
                <a:solidFill>
                  <a:srgbClr val="FFFFFF"/>
                </a:solidFill>
              </a:rPr>
              <a:t>LEARNING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98295" marR="5080">
              <a:lnSpc>
                <a:spcPct val="100000"/>
              </a:lnSpc>
              <a:spcBef>
                <a:spcPts val="110"/>
              </a:spcBef>
            </a:pPr>
            <a:r>
              <a:rPr spc="5" dirty="0"/>
              <a:t>After</a:t>
            </a:r>
            <a:r>
              <a:rPr spc="-45" dirty="0"/>
              <a:t> </a:t>
            </a:r>
            <a:r>
              <a:rPr spc="-5" dirty="0"/>
              <a:t>applying</a:t>
            </a:r>
            <a:r>
              <a:rPr spc="30" dirty="0"/>
              <a:t> </a:t>
            </a:r>
            <a:r>
              <a:rPr spc="5" dirty="0"/>
              <a:t>pressure</a:t>
            </a:r>
            <a:r>
              <a:rPr spc="-40" dirty="0"/>
              <a:t> </a:t>
            </a:r>
            <a:r>
              <a:rPr spc="5" dirty="0"/>
              <a:t>to</a:t>
            </a:r>
            <a:r>
              <a:rPr spc="-15" dirty="0"/>
              <a:t> </a:t>
            </a:r>
            <a:r>
              <a:rPr spc="5" dirty="0"/>
              <a:t>stop</a:t>
            </a:r>
            <a:r>
              <a:rPr spc="-40" dirty="0"/>
              <a:t> </a:t>
            </a:r>
            <a:r>
              <a:rPr dirty="0"/>
              <a:t>bleeding, if</a:t>
            </a:r>
            <a:r>
              <a:rPr spc="-10" dirty="0"/>
              <a:t> </a:t>
            </a:r>
            <a:r>
              <a:rPr spc="-20" dirty="0"/>
              <a:t>necessary, </a:t>
            </a:r>
            <a:r>
              <a:rPr spc="-760" dirty="0"/>
              <a:t> </a:t>
            </a:r>
            <a:r>
              <a:rPr spc="-10" dirty="0"/>
              <a:t>what</a:t>
            </a:r>
            <a:r>
              <a:rPr spc="15" dirty="0"/>
              <a:t> </a:t>
            </a:r>
            <a:r>
              <a:rPr dirty="0"/>
              <a:t>is</a:t>
            </a:r>
            <a:r>
              <a:rPr spc="-5" dirty="0"/>
              <a:t> </a:t>
            </a:r>
            <a:r>
              <a:rPr spc="5" dirty="0"/>
              <a:t>the</a:t>
            </a:r>
            <a:r>
              <a:rPr spc="-15" dirty="0"/>
              <a:t> </a:t>
            </a:r>
            <a:r>
              <a:rPr spc="-10" dirty="0"/>
              <a:t>next</a:t>
            </a:r>
            <a:r>
              <a:rPr spc="15" dirty="0"/>
              <a:t> </a:t>
            </a:r>
            <a:r>
              <a:rPr spc="5" dirty="0"/>
              <a:t>step</a:t>
            </a:r>
            <a:r>
              <a:rPr spc="-40" dirty="0"/>
              <a:t> </a:t>
            </a:r>
            <a:r>
              <a:rPr dirty="0"/>
              <a:t>in</a:t>
            </a:r>
            <a:r>
              <a:rPr spc="-15" dirty="0"/>
              <a:t> </a:t>
            </a:r>
            <a:r>
              <a:rPr dirty="0"/>
              <a:t>treating</a:t>
            </a:r>
            <a:r>
              <a:rPr spc="-15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dirty="0"/>
              <a:t>minor</a:t>
            </a:r>
            <a:r>
              <a:rPr spc="10" dirty="0"/>
              <a:t> </a:t>
            </a:r>
            <a:r>
              <a:rPr spc="-5" dirty="0"/>
              <a:t>wound?</a:t>
            </a:r>
          </a:p>
          <a:p>
            <a:pPr marL="1598295" marR="1343660">
              <a:lnSpc>
                <a:spcPct val="100000"/>
              </a:lnSpc>
              <a:spcBef>
                <a:spcPts val="1205"/>
              </a:spcBef>
            </a:pPr>
            <a:r>
              <a:rPr spc="-5" dirty="0"/>
              <a:t>Name</a:t>
            </a:r>
            <a:r>
              <a:rPr spc="10" dirty="0"/>
              <a:t> </a:t>
            </a:r>
            <a:r>
              <a:rPr dirty="0"/>
              <a:t>three</a:t>
            </a:r>
            <a:r>
              <a:rPr spc="-10" dirty="0"/>
              <a:t> </a:t>
            </a:r>
            <a:r>
              <a:rPr dirty="0"/>
              <a:t>of </a:t>
            </a:r>
            <a:r>
              <a:rPr spc="5" dirty="0"/>
              <a:t>the</a:t>
            </a:r>
            <a:r>
              <a:rPr spc="-10" dirty="0"/>
              <a:t> </a:t>
            </a:r>
            <a:r>
              <a:rPr dirty="0"/>
              <a:t>four</a:t>
            </a:r>
            <a:r>
              <a:rPr spc="-15" dirty="0"/>
              <a:t> </a:t>
            </a:r>
            <a:r>
              <a:rPr dirty="0"/>
              <a:t>complications</a:t>
            </a:r>
            <a:r>
              <a:rPr spc="-50" dirty="0"/>
              <a:t> </a:t>
            </a:r>
            <a:r>
              <a:rPr dirty="0"/>
              <a:t>of open </a:t>
            </a:r>
            <a:r>
              <a:rPr spc="-765" dirty="0"/>
              <a:t> </a:t>
            </a:r>
            <a:r>
              <a:rPr dirty="0"/>
              <a:t>abdominal</a:t>
            </a:r>
            <a:r>
              <a:rPr spc="-5" dirty="0"/>
              <a:t> wounds</a:t>
            </a:r>
          </a:p>
          <a:p>
            <a:pPr marL="1598295" marR="387985">
              <a:lnSpc>
                <a:spcPct val="100000"/>
              </a:lnSpc>
              <a:spcBef>
                <a:spcPts val="1200"/>
              </a:spcBef>
            </a:pPr>
            <a:r>
              <a:rPr spc="5" dirty="0"/>
              <a:t>If an </a:t>
            </a:r>
            <a:r>
              <a:rPr dirty="0"/>
              <a:t>impaled object is </a:t>
            </a:r>
            <a:r>
              <a:rPr spc="5" dirty="0"/>
              <a:t>on an </a:t>
            </a:r>
            <a:r>
              <a:rPr spc="-30" dirty="0"/>
              <a:t>extremity, </a:t>
            </a:r>
            <a:r>
              <a:rPr spc="-5" dirty="0"/>
              <a:t>what </a:t>
            </a:r>
            <a:r>
              <a:rPr spc="5" dirty="0"/>
              <a:t>do </a:t>
            </a:r>
            <a:r>
              <a:rPr spc="-10" dirty="0"/>
              <a:t>you </a:t>
            </a:r>
            <a:r>
              <a:rPr spc="-765" dirty="0"/>
              <a:t> </a:t>
            </a:r>
            <a:r>
              <a:rPr dirty="0"/>
              <a:t>need </a:t>
            </a:r>
            <a:r>
              <a:rPr spc="5" dirty="0"/>
              <a:t>to</a:t>
            </a:r>
            <a:r>
              <a:rPr spc="-30" dirty="0"/>
              <a:t> </a:t>
            </a:r>
            <a:r>
              <a:rPr dirty="0"/>
              <a:t>do</a:t>
            </a:r>
            <a:r>
              <a:rPr spc="5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addition</a:t>
            </a:r>
            <a:r>
              <a:rPr spc="10" dirty="0"/>
              <a:t> </a:t>
            </a:r>
            <a:r>
              <a:rPr spc="5" dirty="0"/>
              <a:t>to</a:t>
            </a:r>
            <a:r>
              <a:rPr spc="-35" dirty="0"/>
              <a:t> </a:t>
            </a:r>
            <a:r>
              <a:rPr dirty="0"/>
              <a:t>stabilizing</a:t>
            </a:r>
            <a:r>
              <a:rPr spc="-35" dirty="0"/>
              <a:t> </a:t>
            </a:r>
            <a:r>
              <a:rPr spc="5" dirty="0"/>
              <a:t>the</a:t>
            </a:r>
            <a:r>
              <a:rPr spc="-10" dirty="0"/>
              <a:t> </a:t>
            </a:r>
            <a:r>
              <a:rPr dirty="0"/>
              <a:t>object?</a:t>
            </a:r>
          </a:p>
          <a:p>
            <a:pPr marL="1598295">
              <a:lnSpc>
                <a:spcPct val="100000"/>
              </a:lnSpc>
              <a:spcBef>
                <a:spcPts val="1205"/>
              </a:spcBef>
            </a:pPr>
            <a:r>
              <a:rPr dirty="0"/>
              <a:t>How</a:t>
            </a:r>
            <a:r>
              <a:rPr spc="-15" dirty="0"/>
              <a:t> </a:t>
            </a:r>
            <a:r>
              <a:rPr spc="5" dirty="0"/>
              <a:t>do</a:t>
            </a:r>
            <a:r>
              <a:rPr dirty="0"/>
              <a:t> </a:t>
            </a:r>
            <a:r>
              <a:rPr spc="-10" dirty="0"/>
              <a:t>you</a:t>
            </a:r>
            <a:r>
              <a:rPr dirty="0"/>
              <a:t> </a:t>
            </a:r>
            <a:r>
              <a:rPr spc="5" dirty="0"/>
              <a:t>care</a:t>
            </a:r>
            <a:r>
              <a:rPr spc="-20" dirty="0"/>
              <a:t> </a:t>
            </a:r>
            <a:r>
              <a:rPr spc="5" dirty="0"/>
              <a:t>for</a:t>
            </a:r>
            <a:r>
              <a:rPr spc="-15" dirty="0"/>
              <a:t> </a:t>
            </a:r>
            <a:r>
              <a:rPr spc="5" dirty="0"/>
              <a:t>an</a:t>
            </a:r>
            <a:r>
              <a:rPr dirty="0"/>
              <a:t> amputated</a:t>
            </a:r>
            <a:r>
              <a:rPr spc="-20" dirty="0"/>
              <a:t> </a:t>
            </a:r>
            <a:r>
              <a:rPr spc="5" dirty="0"/>
              <a:t>body</a:t>
            </a:r>
            <a:r>
              <a:rPr spc="-35" dirty="0"/>
              <a:t> </a:t>
            </a:r>
            <a:r>
              <a:rPr dirty="0"/>
              <a:t>part?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0783" y="2017776"/>
            <a:ext cx="637032" cy="6736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0783" y="3066288"/>
            <a:ext cx="637032" cy="6736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0783" y="4029455"/>
            <a:ext cx="637032" cy="67055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0783" y="4989576"/>
            <a:ext cx="637032" cy="673608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1289" y="2916707"/>
            <a:ext cx="679005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b="1" spc="5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5359" y="1441703"/>
            <a:ext cx="1524000" cy="14356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59" y="4334255"/>
            <a:ext cx="2514600" cy="18288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8742" y="1300099"/>
            <a:ext cx="3277870" cy="3007360"/>
            <a:chOff x="198742" y="1300099"/>
            <a:chExt cx="3277870" cy="30073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9829" y="1300099"/>
              <a:ext cx="2146287" cy="21273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742" y="2094865"/>
              <a:ext cx="2204211" cy="221259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9869" y="1399158"/>
            <a:ext cx="5797464" cy="497536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24502" y="861186"/>
            <a:ext cx="3147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REFERE</a:t>
            </a:r>
            <a:r>
              <a:rPr spc="-25" dirty="0"/>
              <a:t>N</a:t>
            </a:r>
            <a:r>
              <a:rPr spc="-5" dirty="0"/>
              <a:t>CES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66128" y="2093467"/>
            <a:ext cx="4853940" cy="3149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spc="10" dirty="0">
                <a:solidFill>
                  <a:srgbClr val="2D3334"/>
                </a:solidFill>
                <a:latin typeface="Arial"/>
                <a:cs typeface="Arial"/>
              </a:rPr>
              <a:t>TCCC:</a:t>
            </a:r>
            <a:r>
              <a:rPr sz="2100" b="1" spc="-114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D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600" spc="-5" dirty="0">
                <a:solidFill>
                  <a:srgbClr val="2D3334"/>
                </a:solidFill>
                <a:latin typeface="Arial MT"/>
                <a:cs typeface="Arial MT"/>
              </a:rPr>
              <a:t>by</a:t>
            </a:r>
            <a:r>
              <a:rPr sz="1600" spc="-4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D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400" b="1" spc="-15" dirty="0">
                <a:solidFill>
                  <a:srgbClr val="2D3334"/>
                </a:solidFill>
                <a:latin typeface="Arial"/>
                <a:cs typeface="Arial"/>
              </a:rPr>
              <a:t>Updated</a:t>
            </a:r>
            <a:r>
              <a:rPr sz="1400" b="1" spc="25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D3334"/>
                </a:solidFill>
                <a:latin typeface="Arial"/>
                <a:cs typeface="Arial"/>
              </a:rPr>
              <a:t>regularly</a:t>
            </a:r>
            <a:r>
              <a:rPr sz="1400" b="1" spc="4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D3334"/>
                </a:solidFill>
                <a:latin typeface="Arial"/>
                <a:cs typeface="Arial"/>
              </a:rPr>
              <a:t>–</a:t>
            </a:r>
            <a:r>
              <a:rPr sz="1400" b="1" spc="1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D3334"/>
                </a:solidFill>
                <a:latin typeface="Arial"/>
                <a:cs typeface="Arial"/>
              </a:rPr>
              <a:t>latest</a:t>
            </a:r>
            <a:r>
              <a:rPr sz="1400" b="1" spc="3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D3334"/>
                </a:solidFill>
                <a:latin typeface="Arial"/>
                <a:cs typeface="Arial"/>
              </a:rPr>
              <a:t>edition</a:t>
            </a:r>
            <a:r>
              <a:rPr sz="1400" b="1" spc="3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D3334"/>
                </a:solidFill>
                <a:latin typeface="Arial"/>
                <a:cs typeface="Arial"/>
              </a:rPr>
              <a:t>dated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2D3334"/>
                </a:solidFill>
                <a:latin typeface="Arial"/>
                <a:cs typeface="Arial"/>
              </a:rPr>
              <a:t>5</a:t>
            </a:r>
            <a:r>
              <a:rPr sz="1400" b="1" spc="-35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D3334"/>
                </a:solidFill>
                <a:latin typeface="Arial"/>
                <a:cs typeface="Arial"/>
              </a:rPr>
              <a:t>November</a:t>
            </a:r>
            <a:r>
              <a:rPr sz="1400" b="1" spc="5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D3334"/>
                </a:solidFill>
                <a:latin typeface="Arial"/>
                <a:cs typeface="Arial"/>
              </a:rPr>
              <a:t>2020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These</a:t>
            </a:r>
            <a:r>
              <a:rPr sz="1400" spc="1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guidelines</a:t>
            </a:r>
            <a:r>
              <a:rPr sz="1400" spc="4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2D3334"/>
                </a:solidFill>
                <a:latin typeface="Arial MT"/>
                <a:cs typeface="Arial MT"/>
              </a:rPr>
              <a:t>are</a:t>
            </a:r>
            <a:r>
              <a:rPr sz="1400" spc="1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the</a:t>
            </a:r>
            <a:r>
              <a:rPr sz="1400" spc="1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result</a:t>
            </a:r>
            <a:r>
              <a:rPr sz="1400" spc="15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of</a:t>
            </a:r>
            <a:r>
              <a:rPr sz="1400" spc="1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decisions</a:t>
            </a:r>
            <a:r>
              <a:rPr sz="1400" spc="15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made</a:t>
            </a:r>
            <a:r>
              <a:rPr sz="1400" spc="1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by the </a:t>
            </a:r>
            <a:r>
              <a:rPr sz="1400" spc="-5" dirty="0">
                <a:solidFill>
                  <a:srgbClr val="2D3334"/>
                </a:solidFill>
                <a:latin typeface="Arial MT"/>
                <a:cs typeface="Arial MT"/>
              </a:rPr>
              <a:t> Committee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 on </a:t>
            </a:r>
            <a:r>
              <a:rPr sz="1400" spc="-25" dirty="0">
                <a:solidFill>
                  <a:srgbClr val="2D3334"/>
                </a:solidFill>
                <a:latin typeface="Arial MT"/>
                <a:cs typeface="Arial MT"/>
              </a:rPr>
              <a:t>Tactical</a:t>
            </a:r>
            <a:r>
              <a:rPr sz="140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Combat</a:t>
            </a:r>
            <a:r>
              <a:rPr sz="1400" spc="1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Casualty</a:t>
            </a:r>
            <a:r>
              <a:rPr sz="1400" spc="45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Care</a:t>
            </a:r>
            <a:r>
              <a:rPr sz="1400" spc="1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as</a:t>
            </a:r>
            <a:r>
              <a:rPr sz="1400" spc="2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they</a:t>
            </a:r>
            <a:r>
              <a:rPr sz="1400" spc="15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2D3334"/>
                </a:solidFill>
                <a:latin typeface="Arial MT"/>
                <a:cs typeface="Arial MT"/>
              </a:rPr>
              <a:t>explore </a:t>
            </a:r>
            <a:r>
              <a:rPr sz="1400" spc="-375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evidence-based</a:t>
            </a:r>
            <a:r>
              <a:rPr sz="1400" spc="8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2D3334"/>
                </a:solidFill>
                <a:latin typeface="Arial MT"/>
                <a:cs typeface="Arial MT"/>
              </a:rPr>
              <a:t>research</a:t>
            </a:r>
            <a:r>
              <a:rPr sz="1400" spc="35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2D3334"/>
                </a:solidFill>
                <a:latin typeface="Arial MT"/>
                <a:cs typeface="Arial MT"/>
              </a:rPr>
              <a:t>regarding</a:t>
            </a:r>
            <a:r>
              <a:rPr sz="1400" spc="3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best</a:t>
            </a:r>
            <a:r>
              <a:rPr sz="1400" spc="1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practices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100" b="1" spc="5" dirty="0">
                <a:solidFill>
                  <a:srgbClr val="2D3334"/>
                </a:solidFill>
                <a:latin typeface="Arial"/>
                <a:cs typeface="Arial"/>
              </a:rPr>
              <a:t>PHTLS:</a:t>
            </a:r>
            <a:r>
              <a:rPr sz="2100" b="1" spc="-25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D3334"/>
                </a:solidFill>
                <a:latin typeface="Arial"/>
                <a:cs typeface="Arial"/>
              </a:rPr>
              <a:t>Military</a:t>
            </a:r>
            <a:r>
              <a:rPr sz="2100" b="1" spc="-9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D3334"/>
                </a:solidFill>
                <a:latin typeface="Arial"/>
                <a:cs typeface="Arial"/>
              </a:rPr>
              <a:t>Edition,</a:t>
            </a:r>
            <a:r>
              <a:rPr sz="2100" b="1" spc="-1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2100" b="1" spc="5" dirty="0">
                <a:solidFill>
                  <a:srgbClr val="2D3334"/>
                </a:solidFill>
                <a:latin typeface="Arial"/>
                <a:cs typeface="Arial"/>
              </a:rPr>
              <a:t>Chapter</a:t>
            </a:r>
            <a:r>
              <a:rPr sz="2100" b="1" spc="-9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2100" b="1" spc="5" dirty="0">
                <a:solidFill>
                  <a:srgbClr val="2D3334"/>
                </a:solidFill>
                <a:latin typeface="Arial"/>
                <a:cs typeface="Arial"/>
              </a:rPr>
              <a:t>25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20"/>
              </a:lnSpc>
              <a:spcBef>
                <a:spcPts val="20"/>
              </a:spcBef>
            </a:pPr>
            <a:r>
              <a:rPr sz="1600" dirty="0">
                <a:solidFill>
                  <a:srgbClr val="2D3334"/>
                </a:solidFill>
                <a:latin typeface="Arial MT"/>
                <a:cs typeface="Arial MT"/>
              </a:rPr>
              <a:t>by</a:t>
            </a:r>
            <a:r>
              <a:rPr sz="1600" spc="-45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D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20"/>
              </a:lnSpc>
            </a:pPr>
            <a:r>
              <a:rPr sz="1600" b="1" dirty="0">
                <a:solidFill>
                  <a:srgbClr val="2D3334"/>
                </a:solidFill>
                <a:latin typeface="Arial"/>
                <a:cs typeface="Arial"/>
              </a:rPr>
              <a:t>Prehospital</a:t>
            </a:r>
            <a:r>
              <a:rPr sz="1600" b="1" spc="-45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2D3334"/>
                </a:solidFill>
                <a:latin typeface="Arial"/>
                <a:cs typeface="Arial"/>
              </a:rPr>
              <a:t>Trauma</a:t>
            </a:r>
            <a:r>
              <a:rPr sz="1600" b="1" spc="-35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D3334"/>
                </a:solidFill>
                <a:latin typeface="Arial"/>
                <a:cs typeface="Arial"/>
              </a:rPr>
              <a:t>Life</a:t>
            </a:r>
            <a:r>
              <a:rPr sz="1600" b="1" spc="-5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D3334"/>
                </a:solidFill>
                <a:latin typeface="Arial"/>
                <a:cs typeface="Arial"/>
              </a:rPr>
              <a:t>Support,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5" dirty="0">
                <a:solidFill>
                  <a:srgbClr val="2D3334"/>
                </a:solidFill>
                <a:latin typeface="Arial"/>
                <a:cs typeface="Arial"/>
              </a:rPr>
              <a:t>Military</a:t>
            </a:r>
            <a:r>
              <a:rPr sz="1600" b="1" spc="-65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D3334"/>
                </a:solidFill>
                <a:latin typeface="Arial"/>
                <a:cs typeface="Arial"/>
              </a:rPr>
              <a:t>Ninth</a:t>
            </a:r>
            <a:r>
              <a:rPr sz="1600" b="1" spc="-3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D3334"/>
                </a:solidFill>
                <a:latin typeface="Arial"/>
                <a:cs typeface="Arial"/>
              </a:rPr>
              <a:t>Edition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687953" y="4778375"/>
            <a:ext cx="970280" cy="327660"/>
            <a:chOff x="3687953" y="4778375"/>
            <a:chExt cx="970280" cy="327660"/>
          </a:xfrm>
        </p:grpSpPr>
        <p:sp>
          <p:nvSpPr>
            <p:cNvPr id="8" name="object 8"/>
            <p:cNvSpPr/>
            <p:nvPr/>
          </p:nvSpPr>
          <p:spPr>
            <a:xfrm>
              <a:off x="3687953" y="4778375"/>
              <a:ext cx="970280" cy="327660"/>
            </a:xfrm>
            <a:custGeom>
              <a:avLst/>
              <a:gdLst/>
              <a:ahLst/>
              <a:cxnLst/>
              <a:rect l="l" t="t" r="r" b="b"/>
              <a:pathLst>
                <a:path w="970279" h="327660">
                  <a:moveTo>
                    <a:pt x="18287" y="0"/>
                  </a:moveTo>
                  <a:lnTo>
                    <a:pt x="0" y="260985"/>
                  </a:lnTo>
                  <a:lnTo>
                    <a:pt x="951864" y="327532"/>
                  </a:lnTo>
                  <a:lnTo>
                    <a:pt x="970026" y="6654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50513" y="4871719"/>
              <a:ext cx="641985" cy="144780"/>
            </a:xfrm>
            <a:custGeom>
              <a:avLst/>
              <a:gdLst/>
              <a:ahLst/>
              <a:cxnLst/>
              <a:rect l="l" t="t" r="r" b="b"/>
              <a:pathLst>
                <a:path w="641985" h="144779">
                  <a:moveTo>
                    <a:pt x="44668" y="36067"/>
                  </a:moveTo>
                  <a:lnTo>
                    <a:pt x="23240" y="36067"/>
                  </a:lnTo>
                  <a:lnTo>
                    <a:pt x="59054" y="104266"/>
                  </a:lnTo>
                  <a:lnTo>
                    <a:pt x="79375" y="105663"/>
                  </a:lnTo>
                  <a:lnTo>
                    <a:pt x="81786" y="71119"/>
                  </a:lnTo>
                  <a:lnTo>
                    <a:pt x="62864" y="71119"/>
                  </a:lnTo>
                  <a:lnTo>
                    <a:pt x="44668" y="36067"/>
                  </a:lnTo>
                  <a:close/>
                </a:path>
                <a:path w="641985" h="144779">
                  <a:moveTo>
                    <a:pt x="6985" y="0"/>
                  </a:moveTo>
                  <a:lnTo>
                    <a:pt x="0" y="100075"/>
                  </a:lnTo>
                  <a:lnTo>
                    <a:pt x="18669" y="101345"/>
                  </a:lnTo>
                  <a:lnTo>
                    <a:pt x="23240" y="36067"/>
                  </a:lnTo>
                  <a:lnTo>
                    <a:pt x="44668" y="36067"/>
                  </a:lnTo>
                  <a:lnTo>
                    <a:pt x="26670" y="1396"/>
                  </a:lnTo>
                  <a:lnTo>
                    <a:pt x="6985" y="0"/>
                  </a:lnTo>
                  <a:close/>
                </a:path>
                <a:path w="641985" h="144779">
                  <a:moveTo>
                    <a:pt x="67563" y="4190"/>
                  </a:moveTo>
                  <a:lnTo>
                    <a:pt x="62864" y="71119"/>
                  </a:lnTo>
                  <a:lnTo>
                    <a:pt x="81786" y="71119"/>
                  </a:lnTo>
                  <a:lnTo>
                    <a:pt x="86360" y="5587"/>
                  </a:lnTo>
                  <a:lnTo>
                    <a:pt x="67563" y="4190"/>
                  </a:lnTo>
                  <a:close/>
                </a:path>
                <a:path w="641985" h="144779">
                  <a:moveTo>
                    <a:pt x="140335" y="7619"/>
                  </a:moveTo>
                  <a:lnTo>
                    <a:pt x="133096" y="8381"/>
                  </a:lnTo>
                  <a:lnTo>
                    <a:pt x="126619" y="10667"/>
                  </a:lnTo>
                  <a:lnTo>
                    <a:pt x="121792" y="12191"/>
                  </a:lnTo>
                  <a:lnTo>
                    <a:pt x="98520" y="43164"/>
                  </a:lnTo>
                  <a:lnTo>
                    <a:pt x="96392" y="57149"/>
                  </a:lnTo>
                  <a:lnTo>
                    <a:pt x="96414" y="68538"/>
                  </a:lnTo>
                  <a:lnTo>
                    <a:pt x="121681" y="106886"/>
                  </a:lnTo>
                  <a:lnTo>
                    <a:pt x="141477" y="111759"/>
                  </a:lnTo>
                  <a:lnTo>
                    <a:pt x="152026" y="111619"/>
                  </a:lnTo>
                  <a:lnTo>
                    <a:pt x="161575" y="109680"/>
                  </a:lnTo>
                  <a:lnTo>
                    <a:pt x="170124" y="105955"/>
                  </a:lnTo>
                  <a:lnTo>
                    <a:pt x="177673" y="100456"/>
                  </a:lnTo>
                  <a:lnTo>
                    <a:pt x="182550" y="94995"/>
                  </a:lnTo>
                  <a:lnTo>
                    <a:pt x="150749" y="94995"/>
                  </a:lnTo>
                  <a:lnTo>
                    <a:pt x="142621" y="94487"/>
                  </a:lnTo>
                  <a:lnTo>
                    <a:pt x="117173" y="65912"/>
                  </a:lnTo>
                  <a:lnTo>
                    <a:pt x="117221" y="57911"/>
                  </a:lnTo>
                  <a:lnTo>
                    <a:pt x="139191" y="24891"/>
                  </a:lnTo>
                  <a:lnTo>
                    <a:pt x="183220" y="24891"/>
                  </a:lnTo>
                  <a:lnTo>
                    <a:pt x="182879" y="24383"/>
                  </a:lnTo>
                  <a:lnTo>
                    <a:pt x="176145" y="17861"/>
                  </a:lnTo>
                  <a:lnTo>
                    <a:pt x="168148" y="12969"/>
                  </a:lnTo>
                  <a:lnTo>
                    <a:pt x="158912" y="9721"/>
                  </a:lnTo>
                  <a:lnTo>
                    <a:pt x="148462" y="8127"/>
                  </a:lnTo>
                  <a:lnTo>
                    <a:pt x="140335" y="7619"/>
                  </a:lnTo>
                  <a:close/>
                </a:path>
                <a:path w="641985" h="144779">
                  <a:moveTo>
                    <a:pt x="183220" y="24891"/>
                  </a:moveTo>
                  <a:lnTo>
                    <a:pt x="139191" y="24891"/>
                  </a:lnTo>
                  <a:lnTo>
                    <a:pt x="147447" y="25399"/>
                  </a:lnTo>
                  <a:lnTo>
                    <a:pt x="155828" y="26034"/>
                  </a:lnTo>
                  <a:lnTo>
                    <a:pt x="172789" y="53397"/>
                  </a:lnTo>
                  <a:lnTo>
                    <a:pt x="172720" y="61467"/>
                  </a:lnTo>
                  <a:lnTo>
                    <a:pt x="150749" y="94995"/>
                  </a:lnTo>
                  <a:lnTo>
                    <a:pt x="182550" y="94995"/>
                  </a:lnTo>
                  <a:lnTo>
                    <a:pt x="184011" y="93360"/>
                  </a:lnTo>
                  <a:lnTo>
                    <a:pt x="188753" y="84835"/>
                  </a:lnTo>
                  <a:lnTo>
                    <a:pt x="191924" y="74882"/>
                  </a:lnTo>
                  <a:lnTo>
                    <a:pt x="193548" y="63499"/>
                  </a:lnTo>
                  <a:lnTo>
                    <a:pt x="193524" y="51851"/>
                  </a:lnTo>
                  <a:lnTo>
                    <a:pt x="191738" y="41465"/>
                  </a:lnTo>
                  <a:lnTo>
                    <a:pt x="188190" y="32317"/>
                  </a:lnTo>
                  <a:lnTo>
                    <a:pt x="183220" y="24891"/>
                  </a:lnTo>
                  <a:close/>
                </a:path>
                <a:path w="641985" h="144779">
                  <a:moveTo>
                    <a:pt x="203200" y="13715"/>
                  </a:moveTo>
                  <a:lnTo>
                    <a:pt x="232028" y="116331"/>
                  </a:lnTo>
                  <a:lnTo>
                    <a:pt x="253619" y="117855"/>
                  </a:lnTo>
                  <a:lnTo>
                    <a:pt x="265362" y="91058"/>
                  </a:lnTo>
                  <a:lnTo>
                    <a:pt x="245363" y="91058"/>
                  </a:lnTo>
                  <a:lnTo>
                    <a:pt x="225171" y="15239"/>
                  </a:lnTo>
                  <a:lnTo>
                    <a:pt x="203200" y="13715"/>
                  </a:lnTo>
                  <a:close/>
                </a:path>
                <a:path w="641985" h="144779">
                  <a:moveTo>
                    <a:pt x="275082" y="18668"/>
                  </a:moveTo>
                  <a:lnTo>
                    <a:pt x="245363" y="91058"/>
                  </a:lnTo>
                  <a:lnTo>
                    <a:pt x="265362" y="91058"/>
                  </a:lnTo>
                  <a:lnTo>
                    <a:pt x="296417" y="20192"/>
                  </a:lnTo>
                  <a:lnTo>
                    <a:pt x="275082" y="18668"/>
                  </a:lnTo>
                  <a:close/>
                </a:path>
                <a:path w="641985" h="144779">
                  <a:moveTo>
                    <a:pt x="404205" y="41020"/>
                  </a:moveTo>
                  <a:lnTo>
                    <a:pt x="370586" y="41020"/>
                  </a:lnTo>
                  <a:lnTo>
                    <a:pt x="378587" y="41528"/>
                  </a:lnTo>
                  <a:lnTo>
                    <a:pt x="381635" y="42925"/>
                  </a:lnTo>
                  <a:lnTo>
                    <a:pt x="383794" y="45338"/>
                  </a:lnTo>
                  <a:lnTo>
                    <a:pt x="385952" y="47878"/>
                  </a:lnTo>
                  <a:lnTo>
                    <a:pt x="386636" y="50418"/>
                  </a:lnTo>
                  <a:lnTo>
                    <a:pt x="386752" y="52704"/>
                  </a:lnTo>
                  <a:lnTo>
                    <a:pt x="386334" y="59308"/>
                  </a:lnTo>
                  <a:lnTo>
                    <a:pt x="384683" y="63118"/>
                  </a:lnTo>
                  <a:lnTo>
                    <a:pt x="379602" y="69722"/>
                  </a:lnTo>
                  <a:lnTo>
                    <a:pt x="374014" y="74802"/>
                  </a:lnTo>
                  <a:lnTo>
                    <a:pt x="364744" y="82168"/>
                  </a:lnTo>
                  <a:lnTo>
                    <a:pt x="356862" y="88790"/>
                  </a:lnTo>
                  <a:lnTo>
                    <a:pt x="333628" y="123443"/>
                  </a:lnTo>
                  <a:lnTo>
                    <a:pt x="400812" y="128142"/>
                  </a:lnTo>
                  <a:lnTo>
                    <a:pt x="402082" y="110362"/>
                  </a:lnTo>
                  <a:lnTo>
                    <a:pt x="363982" y="107695"/>
                  </a:lnTo>
                  <a:lnTo>
                    <a:pt x="365125" y="105917"/>
                  </a:lnTo>
                  <a:lnTo>
                    <a:pt x="366522" y="104266"/>
                  </a:lnTo>
                  <a:lnTo>
                    <a:pt x="368300" y="102615"/>
                  </a:lnTo>
                  <a:lnTo>
                    <a:pt x="370077" y="100837"/>
                  </a:lnTo>
                  <a:lnTo>
                    <a:pt x="374141" y="97408"/>
                  </a:lnTo>
                  <a:lnTo>
                    <a:pt x="380619" y="92328"/>
                  </a:lnTo>
                  <a:lnTo>
                    <a:pt x="386969" y="87248"/>
                  </a:lnTo>
                  <a:lnTo>
                    <a:pt x="405891" y="55498"/>
                  </a:lnTo>
                  <a:lnTo>
                    <a:pt x="406526" y="47497"/>
                  </a:lnTo>
                  <a:lnTo>
                    <a:pt x="404205" y="41020"/>
                  </a:lnTo>
                  <a:close/>
                </a:path>
                <a:path w="641985" h="144779">
                  <a:moveTo>
                    <a:pt x="367157" y="24764"/>
                  </a:moveTo>
                  <a:lnTo>
                    <a:pt x="340740" y="52704"/>
                  </a:lnTo>
                  <a:lnTo>
                    <a:pt x="359790" y="56006"/>
                  </a:lnTo>
                  <a:lnTo>
                    <a:pt x="360552" y="50418"/>
                  </a:lnTo>
                  <a:lnTo>
                    <a:pt x="362203" y="46481"/>
                  </a:lnTo>
                  <a:lnTo>
                    <a:pt x="367284" y="41909"/>
                  </a:lnTo>
                  <a:lnTo>
                    <a:pt x="370586" y="41020"/>
                  </a:lnTo>
                  <a:lnTo>
                    <a:pt x="404205" y="41020"/>
                  </a:lnTo>
                  <a:lnTo>
                    <a:pt x="404113" y="40766"/>
                  </a:lnTo>
                  <a:lnTo>
                    <a:pt x="398788" y="34924"/>
                  </a:lnTo>
                  <a:lnTo>
                    <a:pt x="393573" y="29336"/>
                  </a:lnTo>
                  <a:lnTo>
                    <a:pt x="385952" y="26034"/>
                  </a:lnTo>
                  <a:lnTo>
                    <a:pt x="367157" y="24764"/>
                  </a:lnTo>
                  <a:close/>
                </a:path>
                <a:path w="641985" h="144779">
                  <a:moveTo>
                    <a:pt x="444881" y="30225"/>
                  </a:moveTo>
                  <a:lnTo>
                    <a:pt x="420038" y="66428"/>
                  </a:lnTo>
                  <a:lnTo>
                    <a:pt x="418133" y="92890"/>
                  </a:lnTo>
                  <a:lnTo>
                    <a:pt x="419052" y="104124"/>
                  </a:lnTo>
                  <a:lnTo>
                    <a:pt x="447421" y="133095"/>
                  </a:lnTo>
                  <a:lnTo>
                    <a:pt x="457073" y="133730"/>
                  </a:lnTo>
                  <a:lnTo>
                    <a:pt x="464947" y="130936"/>
                  </a:lnTo>
                  <a:lnTo>
                    <a:pt x="470788" y="124459"/>
                  </a:lnTo>
                  <a:lnTo>
                    <a:pt x="475595" y="117528"/>
                  </a:lnTo>
                  <a:lnTo>
                    <a:pt x="475670" y="117347"/>
                  </a:lnTo>
                  <a:lnTo>
                    <a:pt x="450850" y="117347"/>
                  </a:lnTo>
                  <a:lnTo>
                    <a:pt x="448563" y="117220"/>
                  </a:lnTo>
                  <a:lnTo>
                    <a:pt x="437769" y="100964"/>
                  </a:lnTo>
                  <a:lnTo>
                    <a:pt x="437769" y="92836"/>
                  </a:lnTo>
                  <a:lnTo>
                    <a:pt x="438531" y="81152"/>
                  </a:lnTo>
                  <a:lnTo>
                    <a:pt x="439420" y="69341"/>
                  </a:lnTo>
                  <a:lnTo>
                    <a:pt x="440689" y="61086"/>
                  </a:lnTo>
                  <a:lnTo>
                    <a:pt x="442340" y="56260"/>
                  </a:lnTo>
                  <a:lnTo>
                    <a:pt x="443611" y="52450"/>
                  </a:lnTo>
                  <a:lnTo>
                    <a:pt x="445135" y="49910"/>
                  </a:lnTo>
                  <a:lnTo>
                    <a:pt x="447039" y="48513"/>
                  </a:lnTo>
                  <a:lnTo>
                    <a:pt x="449072" y="47243"/>
                  </a:lnTo>
                  <a:lnTo>
                    <a:pt x="451103" y="46608"/>
                  </a:lnTo>
                  <a:lnTo>
                    <a:pt x="478539" y="46608"/>
                  </a:lnTo>
                  <a:lnTo>
                    <a:pt x="476631" y="42798"/>
                  </a:lnTo>
                  <a:lnTo>
                    <a:pt x="471550" y="35559"/>
                  </a:lnTo>
                  <a:lnTo>
                    <a:pt x="464312" y="31495"/>
                  </a:lnTo>
                  <a:lnTo>
                    <a:pt x="444881" y="30225"/>
                  </a:lnTo>
                  <a:close/>
                </a:path>
                <a:path w="641985" h="144779">
                  <a:moveTo>
                    <a:pt x="478539" y="46608"/>
                  </a:moveTo>
                  <a:lnTo>
                    <a:pt x="451103" y="46608"/>
                  </a:lnTo>
                  <a:lnTo>
                    <a:pt x="453516" y="46735"/>
                  </a:lnTo>
                  <a:lnTo>
                    <a:pt x="455802" y="46989"/>
                  </a:lnTo>
                  <a:lnTo>
                    <a:pt x="464185" y="62991"/>
                  </a:lnTo>
                  <a:lnTo>
                    <a:pt x="464185" y="71119"/>
                  </a:lnTo>
                  <a:lnTo>
                    <a:pt x="462661" y="94614"/>
                  </a:lnTo>
                  <a:lnTo>
                    <a:pt x="461390" y="102869"/>
                  </a:lnTo>
                  <a:lnTo>
                    <a:pt x="459739" y="107695"/>
                  </a:lnTo>
                  <a:lnTo>
                    <a:pt x="458470" y="111505"/>
                  </a:lnTo>
                  <a:lnTo>
                    <a:pt x="456819" y="114045"/>
                  </a:lnTo>
                  <a:lnTo>
                    <a:pt x="454913" y="115442"/>
                  </a:lnTo>
                  <a:lnTo>
                    <a:pt x="453009" y="116712"/>
                  </a:lnTo>
                  <a:lnTo>
                    <a:pt x="450850" y="117347"/>
                  </a:lnTo>
                  <a:lnTo>
                    <a:pt x="475670" y="117347"/>
                  </a:lnTo>
                  <a:lnTo>
                    <a:pt x="479329" y="108537"/>
                  </a:lnTo>
                  <a:lnTo>
                    <a:pt x="481968" y="97474"/>
                  </a:lnTo>
                  <a:lnTo>
                    <a:pt x="483488" y="84327"/>
                  </a:lnTo>
                  <a:lnTo>
                    <a:pt x="483828" y="71016"/>
                  </a:lnTo>
                  <a:lnTo>
                    <a:pt x="482774" y="59658"/>
                  </a:lnTo>
                  <a:lnTo>
                    <a:pt x="480363" y="50252"/>
                  </a:lnTo>
                  <a:lnTo>
                    <a:pt x="478539" y="46608"/>
                  </a:lnTo>
                  <a:close/>
                </a:path>
                <a:path w="641985" h="144779">
                  <a:moveTo>
                    <a:pt x="562320" y="52069"/>
                  </a:moveTo>
                  <a:lnTo>
                    <a:pt x="528701" y="52069"/>
                  </a:lnTo>
                  <a:lnTo>
                    <a:pt x="536701" y="52577"/>
                  </a:lnTo>
                  <a:lnTo>
                    <a:pt x="539750" y="53974"/>
                  </a:lnTo>
                  <a:lnTo>
                    <a:pt x="541909" y="56387"/>
                  </a:lnTo>
                  <a:lnTo>
                    <a:pt x="544067" y="58927"/>
                  </a:lnTo>
                  <a:lnTo>
                    <a:pt x="544751" y="61467"/>
                  </a:lnTo>
                  <a:lnTo>
                    <a:pt x="544867" y="63753"/>
                  </a:lnTo>
                  <a:lnTo>
                    <a:pt x="544449" y="70357"/>
                  </a:lnTo>
                  <a:lnTo>
                    <a:pt x="542798" y="74294"/>
                  </a:lnTo>
                  <a:lnTo>
                    <a:pt x="539876" y="77977"/>
                  </a:lnTo>
                  <a:lnTo>
                    <a:pt x="537717" y="80771"/>
                  </a:lnTo>
                  <a:lnTo>
                    <a:pt x="532129" y="85851"/>
                  </a:lnTo>
                  <a:lnTo>
                    <a:pt x="522859" y="93344"/>
                  </a:lnTo>
                  <a:lnTo>
                    <a:pt x="514977" y="99893"/>
                  </a:lnTo>
                  <a:lnTo>
                    <a:pt x="491744" y="134492"/>
                  </a:lnTo>
                  <a:lnTo>
                    <a:pt x="558926" y="139191"/>
                  </a:lnTo>
                  <a:lnTo>
                    <a:pt x="560197" y="121411"/>
                  </a:lnTo>
                  <a:lnTo>
                    <a:pt x="522097" y="118744"/>
                  </a:lnTo>
                  <a:lnTo>
                    <a:pt x="523239" y="117093"/>
                  </a:lnTo>
                  <a:lnTo>
                    <a:pt x="524637" y="115315"/>
                  </a:lnTo>
                  <a:lnTo>
                    <a:pt x="526414" y="113664"/>
                  </a:lnTo>
                  <a:lnTo>
                    <a:pt x="528192" y="111886"/>
                  </a:lnTo>
                  <a:lnTo>
                    <a:pt x="532257" y="108457"/>
                  </a:lnTo>
                  <a:lnTo>
                    <a:pt x="538734" y="103377"/>
                  </a:lnTo>
                  <a:lnTo>
                    <a:pt x="545084" y="98297"/>
                  </a:lnTo>
                  <a:lnTo>
                    <a:pt x="564007" y="66547"/>
                  </a:lnTo>
                  <a:lnTo>
                    <a:pt x="564641" y="58546"/>
                  </a:lnTo>
                  <a:lnTo>
                    <a:pt x="562320" y="52069"/>
                  </a:lnTo>
                  <a:close/>
                </a:path>
                <a:path w="641985" h="144779">
                  <a:moveTo>
                    <a:pt x="525272" y="35813"/>
                  </a:moveTo>
                  <a:lnTo>
                    <a:pt x="498856" y="63753"/>
                  </a:lnTo>
                  <a:lnTo>
                    <a:pt x="517906" y="67055"/>
                  </a:lnTo>
                  <a:lnTo>
                    <a:pt x="518667" y="61467"/>
                  </a:lnTo>
                  <a:lnTo>
                    <a:pt x="520319" y="57530"/>
                  </a:lnTo>
                  <a:lnTo>
                    <a:pt x="525399" y="52958"/>
                  </a:lnTo>
                  <a:lnTo>
                    <a:pt x="528701" y="52069"/>
                  </a:lnTo>
                  <a:lnTo>
                    <a:pt x="562320" y="52069"/>
                  </a:lnTo>
                  <a:lnTo>
                    <a:pt x="562228" y="51815"/>
                  </a:lnTo>
                  <a:lnTo>
                    <a:pt x="556903" y="45973"/>
                  </a:lnTo>
                  <a:lnTo>
                    <a:pt x="551688" y="40385"/>
                  </a:lnTo>
                  <a:lnTo>
                    <a:pt x="544067" y="37083"/>
                  </a:lnTo>
                  <a:lnTo>
                    <a:pt x="525272" y="35813"/>
                  </a:lnTo>
                  <a:close/>
                </a:path>
                <a:path w="641985" h="144779">
                  <a:moveTo>
                    <a:pt x="602996" y="41274"/>
                  </a:moveTo>
                  <a:lnTo>
                    <a:pt x="578153" y="77477"/>
                  </a:lnTo>
                  <a:lnTo>
                    <a:pt x="576254" y="104012"/>
                  </a:lnTo>
                  <a:lnTo>
                    <a:pt x="577167" y="115173"/>
                  </a:lnTo>
                  <a:lnTo>
                    <a:pt x="605536" y="144144"/>
                  </a:lnTo>
                  <a:lnTo>
                    <a:pt x="615188" y="144779"/>
                  </a:lnTo>
                  <a:lnTo>
                    <a:pt x="623062" y="141985"/>
                  </a:lnTo>
                  <a:lnTo>
                    <a:pt x="628903" y="135508"/>
                  </a:lnTo>
                  <a:lnTo>
                    <a:pt x="633710" y="128577"/>
                  </a:lnTo>
                  <a:lnTo>
                    <a:pt x="633785" y="128396"/>
                  </a:lnTo>
                  <a:lnTo>
                    <a:pt x="608964" y="128396"/>
                  </a:lnTo>
                  <a:lnTo>
                    <a:pt x="604265" y="128142"/>
                  </a:lnTo>
                  <a:lnTo>
                    <a:pt x="602361" y="127253"/>
                  </a:lnTo>
                  <a:lnTo>
                    <a:pt x="598932" y="124078"/>
                  </a:lnTo>
                  <a:lnTo>
                    <a:pt x="597662" y="121030"/>
                  </a:lnTo>
                  <a:lnTo>
                    <a:pt x="595884" y="112013"/>
                  </a:lnTo>
                  <a:lnTo>
                    <a:pt x="595888" y="103939"/>
                  </a:lnTo>
                  <a:lnTo>
                    <a:pt x="596646" y="92201"/>
                  </a:lnTo>
                  <a:lnTo>
                    <a:pt x="597535" y="80517"/>
                  </a:lnTo>
                  <a:lnTo>
                    <a:pt x="598804" y="72135"/>
                  </a:lnTo>
                  <a:lnTo>
                    <a:pt x="600456" y="67309"/>
                  </a:lnTo>
                  <a:lnTo>
                    <a:pt x="601726" y="63499"/>
                  </a:lnTo>
                  <a:lnTo>
                    <a:pt x="603250" y="60959"/>
                  </a:lnTo>
                  <a:lnTo>
                    <a:pt x="605154" y="59562"/>
                  </a:lnTo>
                  <a:lnTo>
                    <a:pt x="607187" y="58292"/>
                  </a:lnTo>
                  <a:lnTo>
                    <a:pt x="609219" y="57657"/>
                  </a:lnTo>
                  <a:lnTo>
                    <a:pt x="636654" y="57657"/>
                  </a:lnTo>
                  <a:lnTo>
                    <a:pt x="634746" y="53847"/>
                  </a:lnTo>
                  <a:lnTo>
                    <a:pt x="629665" y="46608"/>
                  </a:lnTo>
                  <a:lnTo>
                    <a:pt x="622426" y="42544"/>
                  </a:lnTo>
                  <a:lnTo>
                    <a:pt x="602996" y="41274"/>
                  </a:lnTo>
                  <a:close/>
                </a:path>
                <a:path w="641985" h="144779">
                  <a:moveTo>
                    <a:pt x="636654" y="57657"/>
                  </a:moveTo>
                  <a:lnTo>
                    <a:pt x="609219" y="57657"/>
                  </a:lnTo>
                  <a:lnTo>
                    <a:pt x="611632" y="57784"/>
                  </a:lnTo>
                  <a:lnTo>
                    <a:pt x="613917" y="58038"/>
                  </a:lnTo>
                  <a:lnTo>
                    <a:pt x="622300" y="74040"/>
                  </a:lnTo>
                  <a:lnTo>
                    <a:pt x="622300" y="82168"/>
                  </a:lnTo>
                  <a:lnTo>
                    <a:pt x="620776" y="105663"/>
                  </a:lnTo>
                  <a:lnTo>
                    <a:pt x="619506" y="113918"/>
                  </a:lnTo>
                  <a:lnTo>
                    <a:pt x="617854" y="118744"/>
                  </a:lnTo>
                  <a:lnTo>
                    <a:pt x="616585" y="122554"/>
                  </a:lnTo>
                  <a:lnTo>
                    <a:pt x="614934" y="125094"/>
                  </a:lnTo>
                  <a:lnTo>
                    <a:pt x="613028" y="126491"/>
                  </a:lnTo>
                  <a:lnTo>
                    <a:pt x="611124" y="127761"/>
                  </a:lnTo>
                  <a:lnTo>
                    <a:pt x="608964" y="128396"/>
                  </a:lnTo>
                  <a:lnTo>
                    <a:pt x="633785" y="128396"/>
                  </a:lnTo>
                  <a:lnTo>
                    <a:pt x="637444" y="119586"/>
                  </a:lnTo>
                  <a:lnTo>
                    <a:pt x="640083" y="108523"/>
                  </a:lnTo>
                  <a:lnTo>
                    <a:pt x="641603" y="95376"/>
                  </a:lnTo>
                  <a:lnTo>
                    <a:pt x="641943" y="82065"/>
                  </a:lnTo>
                  <a:lnTo>
                    <a:pt x="640889" y="70707"/>
                  </a:lnTo>
                  <a:lnTo>
                    <a:pt x="638478" y="61301"/>
                  </a:lnTo>
                  <a:lnTo>
                    <a:pt x="636654" y="576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9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solidFill>
                  <a:srgbClr val="767070"/>
                </a:solidFill>
              </a:rPr>
              <a:t>Module</a:t>
            </a:r>
            <a:r>
              <a:rPr sz="2000" spc="-40" dirty="0">
                <a:solidFill>
                  <a:srgbClr val="767070"/>
                </a:solidFill>
              </a:rPr>
              <a:t> </a:t>
            </a:r>
            <a:r>
              <a:rPr sz="2000" spc="-10" dirty="0">
                <a:solidFill>
                  <a:srgbClr val="767070"/>
                </a:solidFill>
              </a:rPr>
              <a:t>17:</a:t>
            </a:r>
            <a:r>
              <a:rPr sz="2000" spc="-5" dirty="0">
                <a:solidFill>
                  <a:srgbClr val="767070"/>
                </a:solidFill>
              </a:rPr>
              <a:t> </a:t>
            </a:r>
            <a:r>
              <a:rPr sz="2000" spc="-15" dirty="0">
                <a:solidFill>
                  <a:srgbClr val="767070"/>
                </a:solidFill>
              </a:rPr>
              <a:t>Wound</a:t>
            </a:r>
            <a:r>
              <a:rPr sz="2000" spc="-5" dirty="0">
                <a:solidFill>
                  <a:srgbClr val="767070"/>
                </a:solidFill>
              </a:rPr>
              <a:t> Management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27942" y="6581038"/>
            <a:ext cx="110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930" y="1514855"/>
            <a:ext cx="10349865" cy="4208780"/>
            <a:chOff x="963930" y="1514855"/>
            <a:chExt cx="10349865" cy="4208780"/>
          </a:xfrm>
        </p:grpSpPr>
        <p:sp>
          <p:nvSpPr>
            <p:cNvPr id="6" name="object 6"/>
            <p:cNvSpPr/>
            <p:nvPr/>
          </p:nvSpPr>
          <p:spPr>
            <a:xfrm>
              <a:off x="982980" y="1726691"/>
              <a:ext cx="10311765" cy="3977640"/>
            </a:xfrm>
            <a:custGeom>
              <a:avLst/>
              <a:gdLst/>
              <a:ahLst/>
              <a:cxnLst/>
              <a:rect l="l" t="t" r="r" b="b"/>
              <a:pathLst>
                <a:path w="10311765" h="3977640">
                  <a:moveTo>
                    <a:pt x="390651" y="0"/>
                  </a:moveTo>
                  <a:lnTo>
                    <a:pt x="390651" y="0"/>
                  </a:lnTo>
                  <a:lnTo>
                    <a:pt x="8959088" y="0"/>
                  </a:lnTo>
                  <a:lnTo>
                    <a:pt x="9018325" y="2347"/>
                  </a:lnTo>
                  <a:lnTo>
                    <a:pt x="9075504" y="9210"/>
                  </a:lnTo>
                  <a:lnTo>
                    <a:pt x="9130228" y="20321"/>
                  </a:lnTo>
                  <a:lnTo>
                    <a:pt x="9182100" y="35414"/>
                  </a:lnTo>
                  <a:lnTo>
                    <a:pt x="9230722" y="54219"/>
                  </a:lnTo>
                  <a:lnTo>
                    <a:pt x="9275699" y="76469"/>
                  </a:lnTo>
                  <a:lnTo>
                    <a:pt x="9316632" y="101898"/>
                  </a:lnTo>
                  <a:lnTo>
                    <a:pt x="9353126" y="130236"/>
                  </a:lnTo>
                  <a:lnTo>
                    <a:pt x="9384784" y="161216"/>
                  </a:lnTo>
                  <a:lnTo>
                    <a:pt x="9411208" y="194571"/>
                  </a:lnTo>
                  <a:lnTo>
                    <a:pt x="9432001" y="230033"/>
                  </a:lnTo>
                  <a:lnTo>
                    <a:pt x="9446768" y="267335"/>
                  </a:lnTo>
                  <a:lnTo>
                    <a:pt x="10311384" y="1951609"/>
                  </a:lnTo>
                  <a:lnTo>
                    <a:pt x="9446768" y="3710305"/>
                  </a:lnTo>
                  <a:lnTo>
                    <a:pt x="9432001" y="3747616"/>
                  </a:lnTo>
                  <a:lnTo>
                    <a:pt x="9411208" y="3783085"/>
                  </a:lnTo>
                  <a:lnTo>
                    <a:pt x="9384784" y="3816444"/>
                  </a:lnTo>
                  <a:lnTo>
                    <a:pt x="9353126" y="3847426"/>
                  </a:lnTo>
                  <a:lnTo>
                    <a:pt x="9316632" y="3875763"/>
                  </a:lnTo>
                  <a:lnTo>
                    <a:pt x="9275699" y="3901189"/>
                  </a:lnTo>
                  <a:lnTo>
                    <a:pt x="9230722" y="3923436"/>
                  </a:lnTo>
                  <a:lnTo>
                    <a:pt x="9182100" y="3942237"/>
                  </a:lnTo>
                  <a:lnTo>
                    <a:pt x="9130228" y="3957325"/>
                  </a:lnTo>
                  <a:lnTo>
                    <a:pt x="9075504" y="3968433"/>
                  </a:lnTo>
                  <a:lnTo>
                    <a:pt x="9018325" y="3975293"/>
                  </a:lnTo>
                  <a:lnTo>
                    <a:pt x="8959088" y="3977640"/>
                  </a:lnTo>
                  <a:lnTo>
                    <a:pt x="458850" y="3977640"/>
                  </a:lnTo>
                  <a:lnTo>
                    <a:pt x="401364" y="3975388"/>
                  </a:lnTo>
                  <a:lnTo>
                    <a:pt x="346866" y="3968799"/>
                  </a:lnTo>
                  <a:lnTo>
                    <a:pt x="295561" y="3958125"/>
                  </a:lnTo>
                  <a:lnTo>
                    <a:pt x="247651" y="3943617"/>
                  </a:lnTo>
                  <a:lnTo>
                    <a:pt x="203340" y="3925525"/>
                  </a:lnTo>
                  <a:lnTo>
                    <a:pt x="162831" y="3904101"/>
                  </a:lnTo>
                  <a:lnTo>
                    <a:pt x="126326" y="3879596"/>
                  </a:lnTo>
                  <a:lnTo>
                    <a:pt x="94030" y="3852260"/>
                  </a:lnTo>
                  <a:lnTo>
                    <a:pt x="66145" y="3822345"/>
                  </a:lnTo>
                  <a:lnTo>
                    <a:pt x="42874" y="3790102"/>
                  </a:lnTo>
                  <a:lnTo>
                    <a:pt x="24421" y="3755781"/>
                  </a:lnTo>
                  <a:lnTo>
                    <a:pt x="10989" y="3719635"/>
                  </a:lnTo>
                  <a:lnTo>
                    <a:pt x="2781" y="3681913"/>
                  </a:lnTo>
                  <a:lnTo>
                    <a:pt x="0" y="3642868"/>
                  </a:lnTo>
                  <a:lnTo>
                    <a:pt x="0" y="317500"/>
                  </a:lnTo>
                  <a:lnTo>
                    <a:pt x="2075" y="275793"/>
                  </a:lnTo>
                  <a:lnTo>
                    <a:pt x="8382" y="236163"/>
                  </a:lnTo>
                  <a:lnTo>
                    <a:pt x="19036" y="198829"/>
                  </a:lnTo>
                  <a:lnTo>
                    <a:pt x="53861" y="131927"/>
                  </a:lnTo>
                  <a:lnTo>
                    <a:pt x="107492" y="76839"/>
                  </a:lnTo>
                  <a:lnTo>
                    <a:pt x="141655" y="54274"/>
                  </a:lnTo>
                  <a:lnTo>
                    <a:pt x="180873" y="35319"/>
                  </a:lnTo>
                  <a:lnTo>
                    <a:pt x="225264" y="20196"/>
                  </a:lnTo>
                  <a:lnTo>
                    <a:pt x="274945" y="9122"/>
                  </a:lnTo>
                  <a:lnTo>
                    <a:pt x="330035" y="2317"/>
                  </a:lnTo>
                  <a:lnTo>
                    <a:pt x="390651" y="0"/>
                  </a:lnTo>
                  <a:close/>
                </a:path>
              </a:pathLst>
            </a:custGeom>
            <a:ln w="38100">
              <a:solidFill>
                <a:srgbClr val="2D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50080" y="1514855"/>
              <a:ext cx="2578735" cy="424180"/>
            </a:xfrm>
            <a:custGeom>
              <a:avLst/>
              <a:gdLst/>
              <a:ahLst/>
              <a:cxnLst/>
              <a:rect l="l" t="t" r="r" b="b"/>
              <a:pathLst>
                <a:path w="2578734" h="424180">
                  <a:moveTo>
                    <a:pt x="2578607" y="0"/>
                  </a:moveTo>
                  <a:lnTo>
                    <a:pt x="0" y="0"/>
                  </a:lnTo>
                  <a:lnTo>
                    <a:pt x="0" y="423672"/>
                  </a:lnTo>
                  <a:lnTo>
                    <a:pt x="2578607" y="423672"/>
                  </a:lnTo>
                  <a:lnTo>
                    <a:pt x="2578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705" y="5858128"/>
            <a:ext cx="10107930" cy="454659"/>
            <a:chOff x="941705" y="5858128"/>
            <a:chExt cx="10107930" cy="454659"/>
          </a:xfrm>
        </p:grpSpPr>
        <p:sp>
          <p:nvSpPr>
            <p:cNvPr id="9" name="object 9"/>
            <p:cNvSpPr/>
            <p:nvPr/>
          </p:nvSpPr>
          <p:spPr>
            <a:xfrm>
              <a:off x="982980" y="5899403"/>
              <a:ext cx="10025380" cy="372110"/>
            </a:xfrm>
            <a:custGeom>
              <a:avLst/>
              <a:gdLst/>
              <a:ahLst/>
              <a:cxnLst/>
              <a:rect l="l" t="t" r="r" b="b"/>
              <a:pathLst>
                <a:path w="10025380" h="372110">
                  <a:moveTo>
                    <a:pt x="9817354" y="0"/>
                  </a:moveTo>
                  <a:lnTo>
                    <a:pt x="0" y="0"/>
                  </a:lnTo>
                  <a:lnTo>
                    <a:pt x="0" y="371856"/>
                  </a:lnTo>
                  <a:lnTo>
                    <a:pt x="9817354" y="371856"/>
                  </a:lnTo>
                  <a:lnTo>
                    <a:pt x="10024872" y="185928"/>
                  </a:lnTo>
                  <a:lnTo>
                    <a:pt x="98173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980" y="5899403"/>
              <a:ext cx="10025380" cy="372110"/>
            </a:xfrm>
            <a:custGeom>
              <a:avLst/>
              <a:gdLst/>
              <a:ahLst/>
              <a:cxnLst/>
              <a:rect l="l" t="t" r="r" b="b"/>
              <a:pathLst>
                <a:path w="10025380" h="372110">
                  <a:moveTo>
                    <a:pt x="0" y="0"/>
                  </a:moveTo>
                  <a:lnTo>
                    <a:pt x="9817354" y="0"/>
                  </a:lnTo>
                  <a:lnTo>
                    <a:pt x="10024872" y="185928"/>
                  </a:lnTo>
                  <a:lnTo>
                    <a:pt x="9817354" y="371856"/>
                  </a:lnTo>
                  <a:lnTo>
                    <a:pt x="0" y="37185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26794" y="1100931"/>
            <a:ext cx="9135745" cy="79248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800" b="1" spc="-30" dirty="0">
                <a:solidFill>
                  <a:srgbClr val="921828"/>
                </a:solidFill>
                <a:latin typeface="Arial"/>
                <a:cs typeface="Arial"/>
              </a:rPr>
              <a:t>TACTICAL</a:t>
            </a:r>
            <a:r>
              <a:rPr sz="1800" b="1" spc="40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921828"/>
                </a:solidFill>
                <a:latin typeface="Arial"/>
                <a:cs typeface="Arial"/>
              </a:rPr>
              <a:t>COMBAT</a:t>
            </a:r>
            <a:r>
              <a:rPr sz="1800" b="1" spc="40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921828"/>
                </a:solidFill>
                <a:latin typeface="Arial"/>
                <a:cs typeface="Arial"/>
              </a:rPr>
              <a:t>CASUALTY</a:t>
            </a:r>
            <a:r>
              <a:rPr sz="1800" b="1" spc="60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921828"/>
                </a:solidFill>
                <a:latin typeface="Arial"/>
                <a:cs typeface="Arial"/>
              </a:rPr>
              <a:t>CARE</a:t>
            </a:r>
            <a:r>
              <a:rPr sz="1800" b="1" spc="30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828"/>
                </a:solidFill>
                <a:latin typeface="Arial"/>
                <a:cs typeface="Arial"/>
              </a:rPr>
              <a:t>(TCCC)</a:t>
            </a:r>
            <a:r>
              <a:rPr sz="1800" b="1" spc="10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828"/>
                </a:solidFill>
                <a:latin typeface="Arial"/>
                <a:cs typeface="Arial"/>
              </a:rPr>
              <a:t>ROLE-BASED</a:t>
            </a:r>
            <a:r>
              <a:rPr sz="1800" b="1" spc="55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828"/>
                </a:solidFill>
                <a:latin typeface="Arial"/>
                <a:cs typeface="Arial"/>
              </a:rPr>
              <a:t>TRAINING</a:t>
            </a:r>
            <a:r>
              <a:rPr sz="1800" b="1" spc="25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8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5485" algn="ctr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latin typeface="Arial"/>
                <a:cs typeface="Arial"/>
              </a:rPr>
              <a:t>ROLE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7995" y="1941576"/>
            <a:ext cx="2519045" cy="646430"/>
            <a:chOff x="2507995" y="1941576"/>
            <a:chExt cx="2519045" cy="646430"/>
          </a:xfrm>
        </p:grpSpPr>
        <p:sp>
          <p:nvSpPr>
            <p:cNvPr id="13" name="object 13"/>
            <p:cNvSpPr/>
            <p:nvPr/>
          </p:nvSpPr>
          <p:spPr>
            <a:xfrm>
              <a:off x="2520695" y="2218944"/>
              <a:ext cx="2493645" cy="317500"/>
            </a:xfrm>
            <a:custGeom>
              <a:avLst/>
              <a:gdLst/>
              <a:ahLst/>
              <a:cxnLst/>
              <a:rect l="l" t="t" r="r" b="b"/>
              <a:pathLst>
                <a:path w="2493645" h="317500">
                  <a:moveTo>
                    <a:pt x="0" y="316991"/>
                  </a:moveTo>
                  <a:lnTo>
                    <a:pt x="3499" y="270135"/>
                  </a:lnTo>
                  <a:lnTo>
                    <a:pt x="13666" y="225417"/>
                  </a:lnTo>
                  <a:lnTo>
                    <a:pt x="30000" y="183328"/>
                  </a:lnTo>
                  <a:lnTo>
                    <a:pt x="52001" y="144358"/>
                  </a:lnTo>
                  <a:lnTo>
                    <a:pt x="79169" y="108996"/>
                  </a:lnTo>
                  <a:lnTo>
                    <a:pt x="111005" y="77731"/>
                  </a:lnTo>
                  <a:lnTo>
                    <a:pt x="147009" y="51053"/>
                  </a:lnTo>
                  <a:lnTo>
                    <a:pt x="186681" y="29451"/>
                  </a:lnTo>
                  <a:lnTo>
                    <a:pt x="229521" y="13416"/>
                  </a:lnTo>
                  <a:lnTo>
                    <a:pt x="275029" y="3435"/>
                  </a:lnTo>
                  <a:lnTo>
                    <a:pt x="322706" y="0"/>
                  </a:lnTo>
                  <a:lnTo>
                    <a:pt x="2170557" y="0"/>
                  </a:lnTo>
                  <a:lnTo>
                    <a:pt x="2218234" y="3435"/>
                  </a:lnTo>
                  <a:lnTo>
                    <a:pt x="2263742" y="13416"/>
                  </a:lnTo>
                  <a:lnTo>
                    <a:pt x="2306582" y="29451"/>
                  </a:lnTo>
                  <a:lnTo>
                    <a:pt x="2346254" y="51053"/>
                  </a:lnTo>
                  <a:lnTo>
                    <a:pt x="2382258" y="77731"/>
                  </a:lnTo>
                  <a:lnTo>
                    <a:pt x="2414094" y="108996"/>
                  </a:lnTo>
                  <a:lnTo>
                    <a:pt x="2441262" y="144358"/>
                  </a:lnTo>
                  <a:lnTo>
                    <a:pt x="2463263" y="183328"/>
                  </a:lnTo>
                  <a:lnTo>
                    <a:pt x="2479597" y="225417"/>
                  </a:lnTo>
                  <a:lnTo>
                    <a:pt x="2489764" y="270135"/>
                  </a:lnTo>
                  <a:lnTo>
                    <a:pt x="2493264" y="316991"/>
                  </a:lnTo>
                </a:path>
              </a:pathLst>
            </a:custGeom>
            <a:ln w="254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3407" y="1941576"/>
              <a:ext cx="1771014" cy="646430"/>
            </a:xfrm>
            <a:custGeom>
              <a:avLst/>
              <a:gdLst/>
              <a:ahLst/>
              <a:cxnLst/>
              <a:rect l="l" t="t" r="r" b="b"/>
              <a:pathLst>
                <a:path w="1771014" h="646430">
                  <a:moveTo>
                    <a:pt x="1770888" y="0"/>
                  </a:moveTo>
                  <a:lnTo>
                    <a:pt x="0" y="0"/>
                  </a:lnTo>
                  <a:lnTo>
                    <a:pt x="0" y="646176"/>
                  </a:lnTo>
                  <a:lnTo>
                    <a:pt x="1770888" y="646176"/>
                  </a:lnTo>
                  <a:lnTo>
                    <a:pt x="1770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4119" y="1970659"/>
            <a:ext cx="15703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660" marR="5080" indent="-6096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D3334"/>
                </a:solidFill>
                <a:latin typeface="Arial"/>
                <a:cs typeface="Arial"/>
              </a:rPr>
              <a:t>N</a:t>
            </a:r>
            <a:r>
              <a:rPr sz="1800" b="1" spc="-15" dirty="0">
                <a:solidFill>
                  <a:srgbClr val="2D3334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2D3334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2D3334"/>
                </a:solidFill>
                <a:latin typeface="Arial"/>
                <a:cs typeface="Arial"/>
              </a:rPr>
              <a:t>M</a:t>
            </a:r>
            <a:r>
              <a:rPr sz="1800" b="1" spc="-5" dirty="0">
                <a:solidFill>
                  <a:srgbClr val="2D3334"/>
                </a:solidFill>
                <a:latin typeface="Arial"/>
                <a:cs typeface="Arial"/>
              </a:rPr>
              <a:t>EDIC</a:t>
            </a:r>
            <a:r>
              <a:rPr sz="1800" b="1" spc="-40" dirty="0">
                <a:solidFill>
                  <a:srgbClr val="2D3334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2D3334"/>
                </a:solidFill>
                <a:latin typeface="Arial"/>
                <a:cs typeface="Arial"/>
              </a:rPr>
              <a:t>L  </a:t>
            </a:r>
            <a:r>
              <a:rPr sz="1800" b="1" spc="-5" dirty="0">
                <a:solidFill>
                  <a:srgbClr val="2D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216" y="1929383"/>
            <a:ext cx="7018020" cy="3023870"/>
            <a:chOff x="2109216" y="1929383"/>
            <a:chExt cx="7018020" cy="302387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478" y="2619926"/>
              <a:ext cx="1461531" cy="22341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216" y="2584703"/>
              <a:ext cx="1548383" cy="236829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4016" y="2203703"/>
              <a:ext cx="2493645" cy="317500"/>
            </a:xfrm>
            <a:custGeom>
              <a:avLst/>
              <a:gdLst/>
              <a:ahLst/>
              <a:cxnLst/>
              <a:rect l="l" t="t" r="r" b="b"/>
              <a:pathLst>
                <a:path w="2493645" h="317500">
                  <a:moveTo>
                    <a:pt x="0" y="316992"/>
                  </a:moveTo>
                  <a:lnTo>
                    <a:pt x="3499" y="270135"/>
                  </a:lnTo>
                  <a:lnTo>
                    <a:pt x="13666" y="225417"/>
                  </a:lnTo>
                  <a:lnTo>
                    <a:pt x="30000" y="183328"/>
                  </a:lnTo>
                  <a:lnTo>
                    <a:pt x="52001" y="144358"/>
                  </a:lnTo>
                  <a:lnTo>
                    <a:pt x="79169" y="108996"/>
                  </a:lnTo>
                  <a:lnTo>
                    <a:pt x="111005" y="77731"/>
                  </a:lnTo>
                  <a:lnTo>
                    <a:pt x="147009" y="51053"/>
                  </a:lnTo>
                  <a:lnTo>
                    <a:pt x="186681" y="29451"/>
                  </a:lnTo>
                  <a:lnTo>
                    <a:pt x="229521" y="13416"/>
                  </a:lnTo>
                  <a:lnTo>
                    <a:pt x="275029" y="3435"/>
                  </a:lnTo>
                  <a:lnTo>
                    <a:pt x="322707" y="0"/>
                  </a:lnTo>
                  <a:lnTo>
                    <a:pt x="2170557" y="0"/>
                  </a:lnTo>
                  <a:lnTo>
                    <a:pt x="2218234" y="3435"/>
                  </a:lnTo>
                  <a:lnTo>
                    <a:pt x="2263742" y="13416"/>
                  </a:lnTo>
                  <a:lnTo>
                    <a:pt x="2306582" y="29451"/>
                  </a:lnTo>
                  <a:lnTo>
                    <a:pt x="2346254" y="51053"/>
                  </a:lnTo>
                  <a:lnTo>
                    <a:pt x="2382258" y="77731"/>
                  </a:lnTo>
                  <a:lnTo>
                    <a:pt x="2414094" y="108996"/>
                  </a:lnTo>
                  <a:lnTo>
                    <a:pt x="2441262" y="144358"/>
                  </a:lnTo>
                  <a:lnTo>
                    <a:pt x="2463263" y="183328"/>
                  </a:lnTo>
                  <a:lnTo>
                    <a:pt x="2479597" y="225417"/>
                  </a:lnTo>
                  <a:lnTo>
                    <a:pt x="2489764" y="270135"/>
                  </a:lnTo>
                  <a:lnTo>
                    <a:pt x="2493264" y="316992"/>
                  </a:lnTo>
                </a:path>
              </a:pathLst>
            </a:custGeom>
            <a:ln w="254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84263" y="1929383"/>
              <a:ext cx="1637030" cy="591820"/>
            </a:xfrm>
            <a:custGeom>
              <a:avLst/>
              <a:gdLst/>
              <a:ahLst/>
              <a:cxnLst/>
              <a:rect l="l" t="t" r="r" b="b"/>
              <a:pathLst>
                <a:path w="1637029" h="591819">
                  <a:moveTo>
                    <a:pt x="1636776" y="0"/>
                  </a:moveTo>
                  <a:lnTo>
                    <a:pt x="0" y="0"/>
                  </a:lnTo>
                  <a:lnTo>
                    <a:pt x="0" y="591312"/>
                  </a:lnTo>
                  <a:lnTo>
                    <a:pt x="1636776" y="591312"/>
                  </a:lnTo>
                  <a:lnTo>
                    <a:pt x="1636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80021" y="1928876"/>
            <a:ext cx="144526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191770">
              <a:lnSpc>
                <a:spcPts val="1939"/>
              </a:lnSpc>
              <a:spcBef>
                <a:spcPts val="345"/>
              </a:spcBef>
            </a:pPr>
            <a:r>
              <a:rPr sz="1800" b="1" spc="-5" dirty="0">
                <a:solidFill>
                  <a:srgbClr val="2D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D3334"/>
                </a:solidFill>
                <a:latin typeface="Arial"/>
                <a:cs typeface="Arial"/>
              </a:rPr>
              <a:t>PER</a:t>
            </a:r>
            <a:r>
              <a:rPr sz="1800" b="1" spc="-15" dirty="0">
                <a:solidFill>
                  <a:srgbClr val="2D3334"/>
                </a:solidFill>
                <a:latin typeface="Arial"/>
                <a:cs typeface="Arial"/>
              </a:rPr>
              <a:t>S</a:t>
            </a:r>
            <a:r>
              <a:rPr sz="1800" b="1" spc="-10" dirty="0">
                <a:solidFill>
                  <a:srgbClr val="2D3334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2D3334"/>
                </a:solidFill>
                <a:latin typeface="Arial"/>
                <a:cs typeface="Arial"/>
              </a:rPr>
              <a:t>N</a:t>
            </a:r>
            <a:r>
              <a:rPr sz="1800" b="1" spc="-15" dirty="0">
                <a:solidFill>
                  <a:srgbClr val="2D3334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2D3334"/>
                </a:solidFill>
                <a:latin typeface="Arial"/>
                <a:cs typeface="Arial"/>
              </a:rPr>
              <a:t>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1053" y="5140528"/>
            <a:ext cx="592518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828"/>
                </a:solidFill>
                <a:latin typeface="Arial"/>
                <a:cs typeface="Arial"/>
              </a:rPr>
              <a:t>YOU</a:t>
            </a:r>
            <a:r>
              <a:rPr sz="1800" b="1" spc="-75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921828"/>
                </a:solidFill>
                <a:latin typeface="Arial"/>
                <a:cs typeface="Arial"/>
              </a:rPr>
              <a:t>ARE </a:t>
            </a:r>
            <a:r>
              <a:rPr sz="1800" b="1" spc="-5" dirty="0">
                <a:solidFill>
                  <a:srgbClr val="9218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60"/>
              </a:spcBef>
            </a:pPr>
            <a:r>
              <a:rPr sz="1800" b="1" spc="-20" dirty="0">
                <a:solidFill>
                  <a:srgbClr val="585858"/>
                </a:solidFill>
                <a:latin typeface="Arial"/>
                <a:cs typeface="Arial"/>
              </a:rPr>
              <a:t>STANDARDIZED</a:t>
            </a:r>
            <a:r>
              <a:rPr sz="1800" b="1" spc="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85858"/>
                </a:solidFill>
                <a:latin typeface="Arial"/>
                <a:cs typeface="Arial"/>
              </a:rPr>
              <a:t>JOINT CURRICULUM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40479" y="2584704"/>
            <a:ext cx="4060190" cy="2865755"/>
            <a:chOff x="3840479" y="2584704"/>
            <a:chExt cx="4060190" cy="2865755"/>
          </a:xfrm>
        </p:grpSpPr>
        <p:sp>
          <p:nvSpPr>
            <p:cNvPr id="24" name="object 24"/>
            <p:cNvSpPr/>
            <p:nvPr/>
          </p:nvSpPr>
          <p:spPr>
            <a:xfrm>
              <a:off x="7680959" y="5169408"/>
              <a:ext cx="219710" cy="256540"/>
            </a:xfrm>
            <a:custGeom>
              <a:avLst/>
              <a:gdLst/>
              <a:ahLst/>
              <a:cxnLst/>
              <a:rect l="l" t="t" r="r" b="b"/>
              <a:pathLst>
                <a:path w="219709" h="256539">
                  <a:moveTo>
                    <a:pt x="219456" y="0"/>
                  </a:moveTo>
                  <a:lnTo>
                    <a:pt x="0" y="128016"/>
                  </a:lnTo>
                  <a:lnTo>
                    <a:pt x="219456" y="256032"/>
                  </a:lnTo>
                  <a:lnTo>
                    <a:pt x="219456" y="0"/>
                  </a:lnTo>
                  <a:close/>
                </a:path>
              </a:pathLst>
            </a:custGeom>
            <a:solidFill>
              <a:srgbClr val="921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0479" y="2584704"/>
              <a:ext cx="1545336" cy="23682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4195" y="2620715"/>
              <a:ext cx="1843144" cy="28291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solidFill>
                  <a:srgbClr val="767070"/>
                </a:solidFill>
              </a:rPr>
              <a:t>Module</a:t>
            </a:r>
            <a:r>
              <a:rPr sz="2000" spc="-40" dirty="0">
                <a:solidFill>
                  <a:srgbClr val="767070"/>
                </a:solidFill>
              </a:rPr>
              <a:t> </a:t>
            </a:r>
            <a:r>
              <a:rPr sz="2000" spc="-10" dirty="0">
                <a:solidFill>
                  <a:srgbClr val="767070"/>
                </a:solidFill>
              </a:rPr>
              <a:t>17:</a:t>
            </a:r>
            <a:r>
              <a:rPr sz="2000" spc="-5" dirty="0">
                <a:solidFill>
                  <a:srgbClr val="767070"/>
                </a:solidFill>
              </a:rPr>
              <a:t> </a:t>
            </a:r>
            <a:r>
              <a:rPr sz="2000" spc="-15" dirty="0">
                <a:solidFill>
                  <a:srgbClr val="767070"/>
                </a:solidFill>
              </a:rPr>
              <a:t>Wound</a:t>
            </a:r>
            <a:r>
              <a:rPr sz="2000" spc="-5" dirty="0">
                <a:solidFill>
                  <a:srgbClr val="767070"/>
                </a:solidFill>
              </a:rPr>
              <a:t> Management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27942" y="6581038"/>
            <a:ext cx="110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0134" y="6443878"/>
            <a:ext cx="14097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solidFill>
                  <a:srgbClr val="2D3334"/>
                </a:solidFill>
                <a:latin typeface="Arial MT"/>
                <a:cs typeface="Arial MT"/>
              </a:rPr>
              <a:t>=</a:t>
            </a:r>
            <a:r>
              <a:rPr sz="1400" spc="-3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Cognitive</a:t>
            </a:r>
            <a:r>
              <a:rPr sz="1400" spc="15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7781" y="6458577"/>
            <a:ext cx="213627" cy="21360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697509" y="6459352"/>
            <a:ext cx="219075" cy="219075"/>
            <a:chOff x="5697509" y="6459352"/>
            <a:chExt cx="219075" cy="2190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3859" y="6465702"/>
              <a:ext cx="205993" cy="2059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7509" y="6459352"/>
              <a:ext cx="218693" cy="21867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001003" y="6443878"/>
            <a:ext cx="168846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solidFill>
                  <a:srgbClr val="2D3334"/>
                </a:solidFill>
                <a:latin typeface="Arial MT"/>
                <a:cs typeface="Arial MT"/>
              </a:rPr>
              <a:t>=</a:t>
            </a:r>
            <a:r>
              <a:rPr sz="1400" spc="-2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D3334"/>
                </a:solidFill>
                <a:latin typeface="Arial MT"/>
                <a:cs typeface="Arial MT"/>
              </a:rPr>
              <a:t>Performance</a:t>
            </a:r>
            <a:r>
              <a:rPr sz="1400" spc="20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D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7905" y="6397548"/>
            <a:ext cx="16637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9218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2225" y="6443878"/>
            <a:ext cx="26346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solidFill>
                  <a:srgbClr val="2D3334"/>
                </a:solidFill>
                <a:latin typeface="Arial MT"/>
                <a:cs typeface="Arial MT"/>
              </a:rPr>
              <a:t>=</a:t>
            </a:r>
            <a:r>
              <a:rPr sz="1400" spc="-15" dirty="0">
                <a:solidFill>
                  <a:srgbClr val="2D3334"/>
                </a:solidFill>
                <a:latin typeface="Arial MT"/>
                <a:cs typeface="Arial MT"/>
              </a:rPr>
              <a:t> </a:t>
            </a:r>
            <a:r>
              <a:rPr sz="1400" b="1" spc="-25" dirty="0">
                <a:solidFill>
                  <a:srgbClr val="2D3334"/>
                </a:solidFill>
                <a:latin typeface="Arial"/>
                <a:cs typeface="Arial"/>
              </a:rPr>
              <a:t>Terminal</a:t>
            </a:r>
            <a:r>
              <a:rPr sz="1400" b="1" spc="30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D3334"/>
                </a:solidFill>
                <a:latin typeface="Arial"/>
                <a:cs typeface="Arial"/>
              </a:rPr>
              <a:t>Learning</a:t>
            </a:r>
            <a:r>
              <a:rPr sz="1400" b="1" spc="25" dirty="0">
                <a:solidFill>
                  <a:srgbClr val="2D333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D3334"/>
                </a:solidFill>
                <a:latin typeface="Arial"/>
                <a:cs typeface="Arial"/>
              </a:rPr>
              <a:t>Objectives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12542" y="4632452"/>
            <a:ext cx="5993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252525"/>
                </a:solidFill>
                <a:latin typeface="Arial"/>
                <a:cs typeface="Arial"/>
              </a:rPr>
              <a:t>02</a:t>
            </a:r>
            <a:r>
              <a:rPr sz="2400" b="1" spc="-3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52525"/>
                </a:solidFill>
                <a:latin typeface="Arial"/>
                <a:cs typeface="Arial"/>
              </a:rPr>
              <a:t>x</a:t>
            </a:r>
            <a:r>
              <a:rPr sz="2400" b="1" spc="-1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921828"/>
                </a:solidFill>
                <a:latin typeface="Arial"/>
                <a:cs typeface="Arial"/>
              </a:rPr>
              <a:t>ENABLING</a:t>
            </a:r>
            <a:r>
              <a:rPr sz="2400" b="1" spc="65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921828"/>
                </a:solidFill>
                <a:latin typeface="Arial"/>
                <a:cs typeface="Arial"/>
              </a:rPr>
              <a:t>LEARNING</a:t>
            </a:r>
            <a:r>
              <a:rPr sz="2400" b="1" spc="65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828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739836" y="2267140"/>
            <a:ext cx="8715375" cy="2177415"/>
            <a:chOff x="1739836" y="2267140"/>
            <a:chExt cx="8715375" cy="2177415"/>
          </a:xfrm>
        </p:grpSpPr>
        <p:sp>
          <p:nvSpPr>
            <p:cNvPr id="15" name="object 15"/>
            <p:cNvSpPr/>
            <p:nvPr/>
          </p:nvSpPr>
          <p:spPr>
            <a:xfrm>
              <a:off x="1754123" y="2281427"/>
              <a:ext cx="8686800" cy="2148840"/>
            </a:xfrm>
            <a:custGeom>
              <a:avLst/>
              <a:gdLst/>
              <a:ahLst/>
              <a:cxnLst/>
              <a:rect l="l" t="t" r="r" b="b"/>
              <a:pathLst>
                <a:path w="8686800" h="2148840">
                  <a:moveTo>
                    <a:pt x="0" y="68707"/>
                  </a:moveTo>
                  <a:lnTo>
                    <a:pt x="5395" y="41951"/>
                  </a:lnTo>
                  <a:lnTo>
                    <a:pt x="20113" y="20113"/>
                  </a:lnTo>
                  <a:lnTo>
                    <a:pt x="41951" y="5395"/>
                  </a:lnTo>
                  <a:lnTo>
                    <a:pt x="68706" y="0"/>
                  </a:lnTo>
                  <a:lnTo>
                    <a:pt x="8618093" y="0"/>
                  </a:lnTo>
                  <a:lnTo>
                    <a:pt x="8644848" y="5395"/>
                  </a:lnTo>
                  <a:lnTo>
                    <a:pt x="8666686" y="20113"/>
                  </a:lnTo>
                  <a:lnTo>
                    <a:pt x="8681404" y="41951"/>
                  </a:lnTo>
                  <a:lnTo>
                    <a:pt x="8686800" y="68707"/>
                  </a:lnTo>
                  <a:lnTo>
                    <a:pt x="8686800" y="2080133"/>
                  </a:lnTo>
                  <a:lnTo>
                    <a:pt x="8681404" y="2106888"/>
                  </a:lnTo>
                  <a:lnTo>
                    <a:pt x="8666686" y="2128726"/>
                  </a:lnTo>
                  <a:lnTo>
                    <a:pt x="8644848" y="2143444"/>
                  </a:lnTo>
                  <a:lnTo>
                    <a:pt x="8618093" y="2148840"/>
                  </a:lnTo>
                  <a:lnTo>
                    <a:pt x="68706" y="2148840"/>
                  </a:lnTo>
                  <a:lnTo>
                    <a:pt x="41951" y="2143444"/>
                  </a:lnTo>
                  <a:lnTo>
                    <a:pt x="20113" y="2128726"/>
                  </a:lnTo>
                  <a:lnTo>
                    <a:pt x="5395" y="2106888"/>
                  </a:lnTo>
                  <a:lnTo>
                    <a:pt x="0" y="2080133"/>
                  </a:lnTo>
                  <a:lnTo>
                    <a:pt x="0" y="68707"/>
                  </a:lnTo>
                  <a:close/>
                </a:path>
              </a:pathLst>
            </a:custGeom>
            <a:ln w="28575">
              <a:solidFill>
                <a:srgbClr val="D7D9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76627" y="3259836"/>
              <a:ext cx="8133080" cy="0"/>
            </a:xfrm>
            <a:custGeom>
              <a:avLst/>
              <a:gdLst/>
              <a:ahLst/>
              <a:cxnLst/>
              <a:rect l="l" t="t" r="r" b="b"/>
              <a:pathLst>
                <a:path w="8133080">
                  <a:moveTo>
                    <a:pt x="0" y="0"/>
                  </a:moveTo>
                  <a:lnTo>
                    <a:pt x="8132699" y="0"/>
                  </a:lnTo>
                </a:path>
              </a:pathLst>
            </a:custGeom>
            <a:ln w="28575">
              <a:solidFill>
                <a:srgbClr val="898B8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953005" y="1602104"/>
            <a:ext cx="8159750" cy="155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0055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252525"/>
                </a:solidFill>
                <a:latin typeface="Arial"/>
                <a:cs typeface="Arial"/>
              </a:rPr>
              <a:t>1</a:t>
            </a:r>
            <a:r>
              <a:rPr sz="2400" b="1" spc="-2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52525"/>
                </a:solidFill>
                <a:latin typeface="Arial"/>
                <a:cs typeface="Arial"/>
              </a:rPr>
              <a:t>x</a:t>
            </a:r>
            <a:r>
              <a:rPr sz="2400" b="1" spc="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921828"/>
                </a:solidFill>
                <a:latin typeface="Arial"/>
                <a:cs typeface="Arial"/>
              </a:rPr>
              <a:t>TERMINAL</a:t>
            </a:r>
            <a:r>
              <a:rPr sz="2400" b="1" spc="15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921828"/>
                </a:solidFill>
                <a:latin typeface="Arial"/>
                <a:cs typeface="Arial"/>
              </a:rPr>
              <a:t>LEARNING</a:t>
            </a:r>
            <a:r>
              <a:rPr sz="2400" b="1" spc="70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828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Arial"/>
              <a:cs typeface="Arial"/>
            </a:endParaRPr>
          </a:p>
          <a:p>
            <a:pPr marL="430530" marR="5080" indent="-418465">
              <a:lnSpc>
                <a:spcPct val="89100"/>
              </a:lnSpc>
              <a:tabLst>
                <a:tab pos="430530" algn="l"/>
              </a:tabLst>
            </a:pPr>
            <a:r>
              <a:rPr sz="2000" b="1" spc="-10" dirty="0">
                <a:solidFill>
                  <a:srgbClr val="921828"/>
                </a:solidFill>
                <a:latin typeface="Arial"/>
                <a:cs typeface="Arial"/>
              </a:rPr>
              <a:t>20	</a:t>
            </a:r>
            <a:r>
              <a:rPr sz="1800" b="1" spc="-5" dirty="0">
                <a:latin typeface="Arial"/>
                <a:cs typeface="Arial"/>
              </a:rPr>
              <a:t>Given a </a:t>
            </a:r>
            <a:r>
              <a:rPr sz="1800" b="1" dirty="0">
                <a:latin typeface="Arial"/>
                <a:cs typeface="Arial"/>
              </a:rPr>
              <a:t>combat or noncombat scenario, perform assessment and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initial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management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wounds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during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Field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Care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accordance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10" dirty="0">
                <a:latin typeface="Arial"/>
                <a:cs typeface="Arial"/>
              </a:rPr>
              <a:t>with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CoTCCC</a:t>
            </a:r>
            <a:r>
              <a:rPr sz="1800" b="1" dirty="0">
                <a:latin typeface="Arial"/>
                <a:cs typeface="Arial"/>
              </a:rPr>
              <a:t> Guidelines.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009330" y="3437572"/>
            <a:ext cx="183515" cy="516255"/>
            <a:chOff x="2009330" y="3437572"/>
            <a:chExt cx="183515" cy="51625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9330" y="3437572"/>
              <a:ext cx="183006" cy="18300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5680" y="3776662"/>
              <a:ext cx="170306" cy="17030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09330" y="3770312"/>
              <a:ext cx="183006" cy="18300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934461" y="3266590"/>
            <a:ext cx="6624320" cy="1014094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600" dirty="0">
                <a:latin typeface="Arial MT"/>
                <a:cs typeface="Arial MT"/>
              </a:rPr>
              <a:t>Identify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wound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management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considerations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Tactical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Field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600" dirty="0">
                <a:latin typeface="Arial MT"/>
                <a:cs typeface="Arial MT"/>
              </a:rPr>
              <a:t>Demonstrate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application</a:t>
            </a:r>
            <a:r>
              <a:rPr sz="1600" spc="-7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 open</a:t>
            </a:r>
            <a:r>
              <a:rPr sz="1600" dirty="0">
                <a:latin typeface="Arial MT"/>
                <a:cs typeface="Arial MT"/>
              </a:rPr>
              <a:t> abdominal,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spc="5" dirty="0">
                <a:latin typeface="Arial MT"/>
                <a:cs typeface="Arial MT"/>
              </a:rPr>
              <a:t>impalement,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amputation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Arial MT"/>
                <a:cs typeface="Arial MT"/>
              </a:rPr>
              <a:t>wound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dressings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Tactical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Field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59914" y="3280105"/>
            <a:ext cx="422275" cy="72072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600" b="1" spc="-10" dirty="0">
                <a:latin typeface="Arial"/>
                <a:cs typeface="Arial"/>
              </a:rPr>
              <a:t>20</a:t>
            </a:r>
            <a:r>
              <a:rPr sz="1600" b="1" spc="5" dirty="0">
                <a:latin typeface="Arial"/>
                <a:cs typeface="Arial"/>
              </a:rPr>
              <a:t>.</a:t>
            </a:r>
            <a:r>
              <a:rPr sz="1600" b="1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600" b="1" spc="-10" dirty="0">
                <a:latin typeface="Arial"/>
                <a:cs typeface="Arial"/>
              </a:rPr>
              <a:t>20</a:t>
            </a:r>
            <a:r>
              <a:rPr sz="1600" b="1" spc="5" dirty="0">
                <a:latin typeface="Arial"/>
                <a:cs typeface="Arial"/>
              </a:rPr>
              <a:t>.</a:t>
            </a:r>
            <a:r>
              <a:rPr sz="1600" b="1" dirty="0"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2D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" y="262127"/>
            <a:ext cx="1152144" cy="6553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7776" y="944702"/>
            <a:ext cx="31553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FFFFFF"/>
                </a:solidFill>
              </a:rPr>
              <a:t>MARCH</a:t>
            </a:r>
            <a:r>
              <a:rPr spc="45" dirty="0">
                <a:solidFill>
                  <a:srgbClr val="FFFFFF"/>
                </a:solidFill>
              </a:rPr>
              <a:t> </a:t>
            </a:r>
            <a:r>
              <a:rPr spc="-145" dirty="0">
                <a:solidFill>
                  <a:srgbClr val="FFFFFF"/>
                </a:solidFill>
              </a:rPr>
              <a:t>PAWS</a:t>
            </a:r>
          </a:p>
        </p:txBody>
      </p:sp>
      <p:sp>
        <p:nvSpPr>
          <p:cNvPr id="7" name="object 7"/>
          <p:cNvSpPr/>
          <p:nvPr/>
        </p:nvSpPr>
        <p:spPr>
          <a:xfrm>
            <a:off x="6190488" y="4038600"/>
            <a:ext cx="390525" cy="451484"/>
          </a:xfrm>
          <a:custGeom>
            <a:avLst/>
            <a:gdLst/>
            <a:ahLst/>
            <a:cxnLst/>
            <a:rect l="l" t="t" r="r" b="b"/>
            <a:pathLst>
              <a:path w="390525" h="451485">
                <a:moveTo>
                  <a:pt x="0" y="0"/>
                </a:moveTo>
                <a:lnTo>
                  <a:pt x="0" y="451104"/>
                </a:lnTo>
                <a:lnTo>
                  <a:pt x="390143" y="2255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14743" y="2977895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7951" y="0"/>
                </a:moveTo>
                <a:lnTo>
                  <a:pt x="330532" y="2943"/>
                </a:lnTo>
                <a:lnTo>
                  <a:pt x="284873" y="11539"/>
                </a:lnTo>
                <a:lnTo>
                  <a:pt x="241328" y="25434"/>
                </a:lnTo>
                <a:lnTo>
                  <a:pt x="200252" y="44272"/>
                </a:lnTo>
                <a:lnTo>
                  <a:pt x="161997" y="67702"/>
                </a:lnTo>
                <a:lnTo>
                  <a:pt x="126918" y="95368"/>
                </a:lnTo>
                <a:lnTo>
                  <a:pt x="95368" y="126918"/>
                </a:lnTo>
                <a:lnTo>
                  <a:pt x="67702" y="161997"/>
                </a:lnTo>
                <a:lnTo>
                  <a:pt x="44272" y="200252"/>
                </a:lnTo>
                <a:lnTo>
                  <a:pt x="25434" y="241328"/>
                </a:lnTo>
                <a:lnTo>
                  <a:pt x="11539" y="284873"/>
                </a:lnTo>
                <a:lnTo>
                  <a:pt x="2943" y="330532"/>
                </a:lnTo>
                <a:lnTo>
                  <a:pt x="0" y="377951"/>
                </a:lnTo>
                <a:lnTo>
                  <a:pt x="2943" y="425371"/>
                </a:lnTo>
                <a:lnTo>
                  <a:pt x="11539" y="471030"/>
                </a:lnTo>
                <a:lnTo>
                  <a:pt x="25434" y="514575"/>
                </a:lnTo>
                <a:lnTo>
                  <a:pt x="44272" y="555651"/>
                </a:lnTo>
                <a:lnTo>
                  <a:pt x="67702" y="593906"/>
                </a:lnTo>
                <a:lnTo>
                  <a:pt x="95368" y="628985"/>
                </a:lnTo>
                <a:lnTo>
                  <a:pt x="126918" y="660535"/>
                </a:lnTo>
                <a:lnTo>
                  <a:pt x="161997" y="688201"/>
                </a:lnTo>
                <a:lnTo>
                  <a:pt x="200252" y="711631"/>
                </a:lnTo>
                <a:lnTo>
                  <a:pt x="241328" y="730469"/>
                </a:lnTo>
                <a:lnTo>
                  <a:pt x="284873" y="744364"/>
                </a:lnTo>
                <a:lnTo>
                  <a:pt x="330532" y="752960"/>
                </a:lnTo>
                <a:lnTo>
                  <a:pt x="377951" y="755903"/>
                </a:lnTo>
                <a:lnTo>
                  <a:pt x="425371" y="752960"/>
                </a:lnTo>
                <a:lnTo>
                  <a:pt x="471030" y="744364"/>
                </a:lnTo>
                <a:lnTo>
                  <a:pt x="514575" y="730469"/>
                </a:lnTo>
                <a:lnTo>
                  <a:pt x="555651" y="711631"/>
                </a:lnTo>
                <a:lnTo>
                  <a:pt x="593906" y="688201"/>
                </a:lnTo>
                <a:lnTo>
                  <a:pt x="628985" y="660535"/>
                </a:lnTo>
                <a:lnTo>
                  <a:pt x="660535" y="628985"/>
                </a:lnTo>
                <a:lnTo>
                  <a:pt x="688201" y="593906"/>
                </a:lnTo>
                <a:lnTo>
                  <a:pt x="711631" y="555651"/>
                </a:lnTo>
                <a:lnTo>
                  <a:pt x="730469" y="514575"/>
                </a:lnTo>
                <a:lnTo>
                  <a:pt x="744364" y="471030"/>
                </a:lnTo>
                <a:lnTo>
                  <a:pt x="752960" y="425371"/>
                </a:lnTo>
                <a:lnTo>
                  <a:pt x="755903" y="377951"/>
                </a:lnTo>
                <a:lnTo>
                  <a:pt x="752960" y="330532"/>
                </a:lnTo>
                <a:lnTo>
                  <a:pt x="744364" y="284873"/>
                </a:lnTo>
                <a:lnTo>
                  <a:pt x="730469" y="241328"/>
                </a:lnTo>
                <a:lnTo>
                  <a:pt x="711631" y="200252"/>
                </a:lnTo>
                <a:lnTo>
                  <a:pt x="688201" y="161997"/>
                </a:lnTo>
                <a:lnTo>
                  <a:pt x="660535" y="126918"/>
                </a:lnTo>
                <a:lnTo>
                  <a:pt x="628985" y="95368"/>
                </a:lnTo>
                <a:lnTo>
                  <a:pt x="593906" y="67702"/>
                </a:lnTo>
                <a:lnTo>
                  <a:pt x="555651" y="44272"/>
                </a:lnTo>
                <a:lnTo>
                  <a:pt x="514575" y="25434"/>
                </a:lnTo>
                <a:lnTo>
                  <a:pt x="471030" y="11539"/>
                </a:lnTo>
                <a:lnTo>
                  <a:pt x="425371" y="2943"/>
                </a:lnTo>
                <a:lnTo>
                  <a:pt x="37795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795527" y="2075688"/>
            <a:ext cx="3931920" cy="4194175"/>
            <a:chOff x="795527" y="2075688"/>
            <a:chExt cx="3931920" cy="4194175"/>
          </a:xfrm>
        </p:grpSpPr>
        <p:sp>
          <p:nvSpPr>
            <p:cNvPr id="10" name="object 10"/>
            <p:cNvSpPr/>
            <p:nvPr/>
          </p:nvSpPr>
          <p:spPr>
            <a:xfrm>
              <a:off x="795527" y="293522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7952" y="0"/>
                  </a:moveTo>
                  <a:lnTo>
                    <a:pt x="330542" y="2943"/>
                  </a:lnTo>
                  <a:lnTo>
                    <a:pt x="284890" y="11539"/>
                  </a:lnTo>
                  <a:lnTo>
                    <a:pt x="241349" y="25434"/>
                  </a:lnTo>
                  <a:lnTo>
                    <a:pt x="200274" y="44272"/>
                  </a:lnTo>
                  <a:lnTo>
                    <a:pt x="162019" y="67702"/>
                  </a:lnTo>
                  <a:lnTo>
                    <a:pt x="126939" y="95368"/>
                  </a:lnTo>
                  <a:lnTo>
                    <a:pt x="95386" y="126918"/>
                  </a:lnTo>
                  <a:lnTo>
                    <a:pt x="67716" y="161997"/>
                  </a:lnTo>
                  <a:lnTo>
                    <a:pt x="44282" y="200252"/>
                  </a:lnTo>
                  <a:lnTo>
                    <a:pt x="25440" y="241328"/>
                  </a:lnTo>
                  <a:lnTo>
                    <a:pt x="11542" y="284873"/>
                  </a:lnTo>
                  <a:lnTo>
                    <a:pt x="2944" y="330532"/>
                  </a:lnTo>
                  <a:lnTo>
                    <a:pt x="0" y="377951"/>
                  </a:lnTo>
                  <a:lnTo>
                    <a:pt x="2944" y="425371"/>
                  </a:lnTo>
                  <a:lnTo>
                    <a:pt x="11542" y="471030"/>
                  </a:lnTo>
                  <a:lnTo>
                    <a:pt x="25440" y="514575"/>
                  </a:lnTo>
                  <a:lnTo>
                    <a:pt x="44282" y="555651"/>
                  </a:lnTo>
                  <a:lnTo>
                    <a:pt x="67716" y="593906"/>
                  </a:lnTo>
                  <a:lnTo>
                    <a:pt x="95386" y="628985"/>
                  </a:lnTo>
                  <a:lnTo>
                    <a:pt x="126939" y="660535"/>
                  </a:lnTo>
                  <a:lnTo>
                    <a:pt x="162019" y="688201"/>
                  </a:lnTo>
                  <a:lnTo>
                    <a:pt x="200274" y="711631"/>
                  </a:lnTo>
                  <a:lnTo>
                    <a:pt x="241349" y="730469"/>
                  </a:lnTo>
                  <a:lnTo>
                    <a:pt x="284890" y="744364"/>
                  </a:lnTo>
                  <a:lnTo>
                    <a:pt x="330542" y="752960"/>
                  </a:lnTo>
                  <a:lnTo>
                    <a:pt x="377952" y="755903"/>
                  </a:lnTo>
                  <a:lnTo>
                    <a:pt x="425371" y="752960"/>
                  </a:lnTo>
                  <a:lnTo>
                    <a:pt x="471030" y="744364"/>
                  </a:lnTo>
                  <a:lnTo>
                    <a:pt x="514575" y="730469"/>
                  </a:lnTo>
                  <a:lnTo>
                    <a:pt x="555651" y="711631"/>
                  </a:lnTo>
                  <a:lnTo>
                    <a:pt x="593906" y="688201"/>
                  </a:lnTo>
                  <a:lnTo>
                    <a:pt x="628985" y="660535"/>
                  </a:lnTo>
                  <a:lnTo>
                    <a:pt x="660535" y="628985"/>
                  </a:lnTo>
                  <a:lnTo>
                    <a:pt x="688201" y="593906"/>
                  </a:lnTo>
                  <a:lnTo>
                    <a:pt x="711631" y="555651"/>
                  </a:lnTo>
                  <a:lnTo>
                    <a:pt x="730469" y="514575"/>
                  </a:lnTo>
                  <a:lnTo>
                    <a:pt x="744364" y="471030"/>
                  </a:lnTo>
                  <a:lnTo>
                    <a:pt x="752960" y="425371"/>
                  </a:lnTo>
                  <a:lnTo>
                    <a:pt x="755904" y="377951"/>
                  </a:lnTo>
                  <a:lnTo>
                    <a:pt x="752960" y="330532"/>
                  </a:lnTo>
                  <a:lnTo>
                    <a:pt x="744364" y="284873"/>
                  </a:lnTo>
                  <a:lnTo>
                    <a:pt x="730469" y="241328"/>
                  </a:lnTo>
                  <a:lnTo>
                    <a:pt x="711631" y="200252"/>
                  </a:lnTo>
                  <a:lnTo>
                    <a:pt x="688201" y="161997"/>
                  </a:lnTo>
                  <a:lnTo>
                    <a:pt x="660535" y="126918"/>
                  </a:lnTo>
                  <a:lnTo>
                    <a:pt x="628985" y="95368"/>
                  </a:lnTo>
                  <a:lnTo>
                    <a:pt x="593906" y="67702"/>
                  </a:lnTo>
                  <a:lnTo>
                    <a:pt x="555651" y="44272"/>
                  </a:lnTo>
                  <a:lnTo>
                    <a:pt x="514575" y="25434"/>
                  </a:lnTo>
                  <a:lnTo>
                    <a:pt x="471030" y="11539"/>
                  </a:lnTo>
                  <a:lnTo>
                    <a:pt x="425371" y="2943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8A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5527" y="379476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7952" y="0"/>
                  </a:moveTo>
                  <a:lnTo>
                    <a:pt x="330542" y="2943"/>
                  </a:lnTo>
                  <a:lnTo>
                    <a:pt x="284890" y="11539"/>
                  </a:lnTo>
                  <a:lnTo>
                    <a:pt x="241349" y="25434"/>
                  </a:lnTo>
                  <a:lnTo>
                    <a:pt x="200274" y="44272"/>
                  </a:lnTo>
                  <a:lnTo>
                    <a:pt x="162019" y="67702"/>
                  </a:lnTo>
                  <a:lnTo>
                    <a:pt x="126939" y="95368"/>
                  </a:lnTo>
                  <a:lnTo>
                    <a:pt x="95386" y="126918"/>
                  </a:lnTo>
                  <a:lnTo>
                    <a:pt x="67716" y="161997"/>
                  </a:lnTo>
                  <a:lnTo>
                    <a:pt x="44282" y="200252"/>
                  </a:lnTo>
                  <a:lnTo>
                    <a:pt x="25440" y="241328"/>
                  </a:lnTo>
                  <a:lnTo>
                    <a:pt x="11542" y="284873"/>
                  </a:lnTo>
                  <a:lnTo>
                    <a:pt x="2944" y="330532"/>
                  </a:lnTo>
                  <a:lnTo>
                    <a:pt x="0" y="377951"/>
                  </a:lnTo>
                  <a:lnTo>
                    <a:pt x="2944" y="425371"/>
                  </a:lnTo>
                  <a:lnTo>
                    <a:pt x="11542" y="471030"/>
                  </a:lnTo>
                  <a:lnTo>
                    <a:pt x="25440" y="514575"/>
                  </a:lnTo>
                  <a:lnTo>
                    <a:pt x="44282" y="555651"/>
                  </a:lnTo>
                  <a:lnTo>
                    <a:pt x="67716" y="593906"/>
                  </a:lnTo>
                  <a:lnTo>
                    <a:pt x="95386" y="628985"/>
                  </a:lnTo>
                  <a:lnTo>
                    <a:pt x="126939" y="660535"/>
                  </a:lnTo>
                  <a:lnTo>
                    <a:pt x="162019" y="688201"/>
                  </a:lnTo>
                  <a:lnTo>
                    <a:pt x="200274" y="711631"/>
                  </a:lnTo>
                  <a:lnTo>
                    <a:pt x="241349" y="730469"/>
                  </a:lnTo>
                  <a:lnTo>
                    <a:pt x="284890" y="744364"/>
                  </a:lnTo>
                  <a:lnTo>
                    <a:pt x="330542" y="752960"/>
                  </a:lnTo>
                  <a:lnTo>
                    <a:pt x="377952" y="755903"/>
                  </a:lnTo>
                  <a:lnTo>
                    <a:pt x="425371" y="752960"/>
                  </a:lnTo>
                  <a:lnTo>
                    <a:pt x="471030" y="744364"/>
                  </a:lnTo>
                  <a:lnTo>
                    <a:pt x="514575" y="730469"/>
                  </a:lnTo>
                  <a:lnTo>
                    <a:pt x="555651" y="711631"/>
                  </a:lnTo>
                  <a:lnTo>
                    <a:pt x="593906" y="688201"/>
                  </a:lnTo>
                  <a:lnTo>
                    <a:pt x="628985" y="660535"/>
                  </a:lnTo>
                  <a:lnTo>
                    <a:pt x="660535" y="628985"/>
                  </a:lnTo>
                  <a:lnTo>
                    <a:pt x="688201" y="593906"/>
                  </a:lnTo>
                  <a:lnTo>
                    <a:pt x="711631" y="555651"/>
                  </a:lnTo>
                  <a:lnTo>
                    <a:pt x="730469" y="514575"/>
                  </a:lnTo>
                  <a:lnTo>
                    <a:pt x="744364" y="471030"/>
                  </a:lnTo>
                  <a:lnTo>
                    <a:pt x="752960" y="425371"/>
                  </a:lnTo>
                  <a:lnTo>
                    <a:pt x="755904" y="377951"/>
                  </a:lnTo>
                  <a:lnTo>
                    <a:pt x="752960" y="330532"/>
                  </a:lnTo>
                  <a:lnTo>
                    <a:pt x="744364" y="284873"/>
                  </a:lnTo>
                  <a:lnTo>
                    <a:pt x="730469" y="241328"/>
                  </a:lnTo>
                  <a:lnTo>
                    <a:pt x="711631" y="200252"/>
                  </a:lnTo>
                  <a:lnTo>
                    <a:pt x="688201" y="161997"/>
                  </a:lnTo>
                  <a:lnTo>
                    <a:pt x="660535" y="126918"/>
                  </a:lnTo>
                  <a:lnTo>
                    <a:pt x="628985" y="95368"/>
                  </a:lnTo>
                  <a:lnTo>
                    <a:pt x="593906" y="67702"/>
                  </a:lnTo>
                  <a:lnTo>
                    <a:pt x="555651" y="44272"/>
                  </a:lnTo>
                  <a:lnTo>
                    <a:pt x="514575" y="25434"/>
                  </a:lnTo>
                  <a:lnTo>
                    <a:pt x="471030" y="11539"/>
                  </a:lnTo>
                  <a:lnTo>
                    <a:pt x="425371" y="2943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798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5527" y="465429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7952" y="0"/>
                  </a:moveTo>
                  <a:lnTo>
                    <a:pt x="330542" y="2943"/>
                  </a:lnTo>
                  <a:lnTo>
                    <a:pt x="284890" y="11539"/>
                  </a:lnTo>
                  <a:lnTo>
                    <a:pt x="241349" y="25434"/>
                  </a:lnTo>
                  <a:lnTo>
                    <a:pt x="200274" y="44272"/>
                  </a:lnTo>
                  <a:lnTo>
                    <a:pt x="162019" y="67702"/>
                  </a:lnTo>
                  <a:lnTo>
                    <a:pt x="126939" y="95368"/>
                  </a:lnTo>
                  <a:lnTo>
                    <a:pt x="95386" y="126918"/>
                  </a:lnTo>
                  <a:lnTo>
                    <a:pt x="67716" y="161997"/>
                  </a:lnTo>
                  <a:lnTo>
                    <a:pt x="44282" y="200252"/>
                  </a:lnTo>
                  <a:lnTo>
                    <a:pt x="25440" y="241328"/>
                  </a:lnTo>
                  <a:lnTo>
                    <a:pt x="11542" y="284873"/>
                  </a:lnTo>
                  <a:lnTo>
                    <a:pt x="2944" y="330532"/>
                  </a:lnTo>
                  <a:lnTo>
                    <a:pt x="0" y="377951"/>
                  </a:lnTo>
                  <a:lnTo>
                    <a:pt x="2944" y="425371"/>
                  </a:lnTo>
                  <a:lnTo>
                    <a:pt x="11542" y="471030"/>
                  </a:lnTo>
                  <a:lnTo>
                    <a:pt x="25440" y="514575"/>
                  </a:lnTo>
                  <a:lnTo>
                    <a:pt x="44282" y="555651"/>
                  </a:lnTo>
                  <a:lnTo>
                    <a:pt x="67716" y="593906"/>
                  </a:lnTo>
                  <a:lnTo>
                    <a:pt x="95386" y="628985"/>
                  </a:lnTo>
                  <a:lnTo>
                    <a:pt x="126939" y="660535"/>
                  </a:lnTo>
                  <a:lnTo>
                    <a:pt x="162019" y="688201"/>
                  </a:lnTo>
                  <a:lnTo>
                    <a:pt x="200274" y="711631"/>
                  </a:lnTo>
                  <a:lnTo>
                    <a:pt x="241349" y="730469"/>
                  </a:lnTo>
                  <a:lnTo>
                    <a:pt x="284890" y="744364"/>
                  </a:lnTo>
                  <a:lnTo>
                    <a:pt x="330542" y="752960"/>
                  </a:lnTo>
                  <a:lnTo>
                    <a:pt x="377952" y="755903"/>
                  </a:lnTo>
                  <a:lnTo>
                    <a:pt x="425371" y="752960"/>
                  </a:lnTo>
                  <a:lnTo>
                    <a:pt x="471030" y="744364"/>
                  </a:lnTo>
                  <a:lnTo>
                    <a:pt x="514575" y="730469"/>
                  </a:lnTo>
                  <a:lnTo>
                    <a:pt x="555651" y="711631"/>
                  </a:lnTo>
                  <a:lnTo>
                    <a:pt x="593906" y="688201"/>
                  </a:lnTo>
                  <a:lnTo>
                    <a:pt x="628985" y="660535"/>
                  </a:lnTo>
                  <a:lnTo>
                    <a:pt x="660535" y="628985"/>
                  </a:lnTo>
                  <a:lnTo>
                    <a:pt x="688201" y="593906"/>
                  </a:lnTo>
                  <a:lnTo>
                    <a:pt x="711631" y="555651"/>
                  </a:lnTo>
                  <a:lnTo>
                    <a:pt x="730469" y="514575"/>
                  </a:lnTo>
                  <a:lnTo>
                    <a:pt x="744364" y="471030"/>
                  </a:lnTo>
                  <a:lnTo>
                    <a:pt x="752960" y="425371"/>
                  </a:lnTo>
                  <a:lnTo>
                    <a:pt x="755904" y="377951"/>
                  </a:lnTo>
                  <a:lnTo>
                    <a:pt x="752960" y="330532"/>
                  </a:lnTo>
                  <a:lnTo>
                    <a:pt x="744364" y="284873"/>
                  </a:lnTo>
                  <a:lnTo>
                    <a:pt x="730469" y="241328"/>
                  </a:lnTo>
                  <a:lnTo>
                    <a:pt x="711631" y="200252"/>
                  </a:lnTo>
                  <a:lnTo>
                    <a:pt x="688201" y="161997"/>
                  </a:lnTo>
                  <a:lnTo>
                    <a:pt x="660535" y="126918"/>
                  </a:lnTo>
                  <a:lnTo>
                    <a:pt x="628985" y="95368"/>
                  </a:lnTo>
                  <a:lnTo>
                    <a:pt x="593906" y="67702"/>
                  </a:lnTo>
                  <a:lnTo>
                    <a:pt x="555651" y="44272"/>
                  </a:lnTo>
                  <a:lnTo>
                    <a:pt x="514575" y="25434"/>
                  </a:lnTo>
                  <a:lnTo>
                    <a:pt x="471030" y="11539"/>
                  </a:lnTo>
                  <a:lnTo>
                    <a:pt x="425371" y="2943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F16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0767" y="5513832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7951" y="0"/>
                  </a:moveTo>
                  <a:lnTo>
                    <a:pt x="330542" y="2944"/>
                  </a:lnTo>
                  <a:lnTo>
                    <a:pt x="284890" y="11542"/>
                  </a:lnTo>
                  <a:lnTo>
                    <a:pt x="241349" y="25440"/>
                  </a:lnTo>
                  <a:lnTo>
                    <a:pt x="200274" y="44282"/>
                  </a:lnTo>
                  <a:lnTo>
                    <a:pt x="162019" y="67716"/>
                  </a:lnTo>
                  <a:lnTo>
                    <a:pt x="126939" y="95386"/>
                  </a:lnTo>
                  <a:lnTo>
                    <a:pt x="95386" y="126939"/>
                  </a:lnTo>
                  <a:lnTo>
                    <a:pt x="67716" y="162019"/>
                  </a:lnTo>
                  <a:lnTo>
                    <a:pt x="44282" y="200274"/>
                  </a:lnTo>
                  <a:lnTo>
                    <a:pt x="25440" y="241349"/>
                  </a:lnTo>
                  <a:lnTo>
                    <a:pt x="11542" y="284890"/>
                  </a:lnTo>
                  <a:lnTo>
                    <a:pt x="2944" y="330542"/>
                  </a:lnTo>
                  <a:lnTo>
                    <a:pt x="0" y="377952"/>
                  </a:lnTo>
                  <a:lnTo>
                    <a:pt x="2944" y="425361"/>
                  </a:lnTo>
                  <a:lnTo>
                    <a:pt x="11542" y="471013"/>
                  </a:lnTo>
                  <a:lnTo>
                    <a:pt x="25440" y="514554"/>
                  </a:lnTo>
                  <a:lnTo>
                    <a:pt x="44282" y="555629"/>
                  </a:lnTo>
                  <a:lnTo>
                    <a:pt x="67716" y="593884"/>
                  </a:lnTo>
                  <a:lnTo>
                    <a:pt x="95386" y="628964"/>
                  </a:lnTo>
                  <a:lnTo>
                    <a:pt x="126939" y="660517"/>
                  </a:lnTo>
                  <a:lnTo>
                    <a:pt x="162019" y="688187"/>
                  </a:lnTo>
                  <a:lnTo>
                    <a:pt x="200274" y="711621"/>
                  </a:lnTo>
                  <a:lnTo>
                    <a:pt x="241349" y="730463"/>
                  </a:lnTo>
                  <a:lnTo>
                    <a:pt x="284890" y="744361"/>
                  </a:lnTo>
                  <a:lnTo>
                    <a:pt x="330542" y="752959"/>
                  </a:lnTo>
                  <a:lnTo>
                    <a:pt x="377951" y="755904"/>
                  </a:lnTo>
                  <a:lnTo>
                    <a:pt x="425371" y="752959"/>
                  </a:lnTo>
                  <a:lnTo>
                    <a:pt x="471030" y="744361"/>
                  </a:lnTo>
                  <a:lnTo>
                    <a:pt x="514575" y="730463"/>
                  </a:lnTo>
                  <a:lnTo>
                    <a:pt x="555651" y="711621"/>
                  </a:lnTo>
                  <a:lnTo>
                    <a:pt x="593906" y="688187"/>
                  </a:lnTo>
                  <a:lnTo>
                    <a:pt x="628985" y="660517"/>
                  </a:lnTo>
                  <a:lnTo>
                    <a:pt x="660535" y="628964"/>
                  </a:lnTo>
                  <a:lnTo>
                    <a:pt x="688201" y="593884"/>
                  </a:lnTo>
                  <a:lnTo>
                    <a:pt x="711631" y="555629"/>
                  </a:lnTo>
                  <a:lnTo>
                    <a:pt x="730469" y="514554"/>
                  </a:lnTo>
                  <a:lnTo>
                    <a:pt x="744364" y="471013"/>
                  </a:lnTo>
                  <a:lnTo>
                    <a:pt x="752960" y="425361"/>
                  </a:lnTo>
                  <a:lnTo>
                    <a:pt x="755904" y="377952"/>
                  </a:lnTo>
                  <a:lnTo>
                    <a:pt x="752960" y="330542"/>
                  </a:lnTo>
                  <a:lnTo>
                    <a:pt x="744364" y="284890"/>
                  </a:lnTo>
                  <a:lnTo>
                    <a:pt x="730469" y="241349"/>
                  </a:lnTo>
                  <a:lnTo>
                    <a:pt x="711631" y="200274"/>
                  </a:lnTo>
                  <a:lnTo>
                    <a:pt x="688201" y="162019"/>
                  </a:lnTo>
                  <a:lnTo>
                    <a:pt x="660535" y="126939"/>
                  </a:lnTo>
                  <a:lnTo>
                    <a:pt x="628985" y="95386"/>
                  </a:lnTo>
                  <a:lnTo>
                    <a:pt x="593906" y="67716"/>
                  </a:lnTo>
                  <a:lnTo>
                    <a:pt x="555651" y="44282"/>
                  </a:lnTo>
                  <a:lnTo>
                    <a:pt x="514575" y="25440"/>
                  </a:lnTo>
                  <a:lnTo>
                    <a:pt x="471030" y="11542"/>
                  </a:lnTo>
                  <a:lnTo>
                    <a:pt x="425371" y="2944"/>
                  </a:lnTo>
                  <a:lnTo>
                    <a:pt x="377951" y="0"/>
                  </a:lnTo>
                  <a:close/>
                </a:path>
              </a:pathLst>
            </a:custGeom>
            <a:solidFill>
              <a:srgbClr val="764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5528" y="2075687"/>
              <a:ext cx="3931920" cy="939165"/>
            </a:xfrm>
            <a:custGeom>
              <a:avLst/>
              <a:gdLst/>
              <a:ahLst/>
              <a:cxnLst/>
              <a:rect l="l" t="t" r="r" b="b"/>
              <a:pathLst>
                <a:path w="3931920" h="939164">
                  <a:moveTo>
                    <a:pt x="755904" y="377952"/>
                  </a:moveTo>
                  <a:lnTo>
                    <a:pt x="752957" y="330542"/>
                  </a:lnTo>
                  <a:lnTo>
                    <a:pt x="744359" y="284873"/>
                  </a:lnTo>
                  <a:lnTo>
                    <a:pt x="730465" y="241338"/>
                  </a:lnTo>
                  <a:lnTo>
                    <a:pt x="711619" y="200253"/>
                  </a:lnTo>
                  <a:lnTo>
                    <a:pt x="688200" y="162001"/>
                  </a:lnTo>
                  <a:lnTo>
                    <a:pt x="660527" y="126923"/>
                  </a:lnTo>
                  <a:lnTo>
                    <a:pt x="628980" y="95377"/>
                  </a:lnTo>
                  <a:lnTo>
                    <a:pt x="593902" y="67703"/>
                  </a:lnTo>
                  <a:lnTo>
                    <a:pt x="555650" y="44284"/>
                  </a:lnTo>
                  <a:lnTo>
                    <a:pt x="514565" y="25438"/>
                  </a:lnTo>
                  <a:lnTo>
                    <a:pt x="471030" y="11544"/>
                  </a:lnTo>
                  <a:lnTo>
                    <a:pt x="425361" y="2946"/>
                  </a:lnTo>
                  <a:lnTo>
                    <a:pt x="377952" y="0"/>
                  </a:lnTo>
                  <a:lnTo>
                    <a:pt x="330530" y="2946"/>
                  </a:lnTo>
                  <a:lnTo>
                    <a:pt x="284886" y="11544"/>
                  </a:lnTo>
                  <a:lnTo>
                    <a:pt x="241338" y="25438"/>
                  </a:lnTo>
                  <a:lnTo>
                    <a:pt x="200266" y="44284"/>
                  </a:lnTo>
                  <a:lnTo>
                    <a:pt x="162013" y="67703"/>
                  </a:lnTo>
                  <a:lnTo>
                    <a:pt x="126936" y="95377"/>
                  </a:lnTo>
                  <a:lnTo>
                    <a:pt x="95377" y="126923"/>
                  </a:lnTo>
                  <a:lnTo>
                    <a:pt x="67703" y="162001"/>
                  </a:lnTo>
                  <a:lnTo>
                    <a:pt x="44272" y="200253"/>
                  </a:lnTo>
                  <a:lnTo>
                    <a:pt x="25438" y="241338"/>
                  </a:lnTo>
                  <a:lnTo>
                    <a:pt x="11531" y="284873"/>
                  </a:lnTo>
                  <a:lnTo>
                    <a:pt x="2933" y="330542"/>
                  </a:lnTo>
                  <a:lnTo>
                    <a:pt x="0" y="377952"/>
                  </a:lnTo>
                  <a:lnTo>
                    <a:pt x="2933" y="425373"/>
                  </a:lnTo>
                  <a:lnTo>
                    <a:pt x="11531" y="471043"/>
                  </a:lnTo>
                  <a:lnTo>
                    <a:pt x="25438" y="514578"/>
                  </a:lnTo>
                  <a:lnTo>
                    <a:pt x="44272" y="555663"/>
                  </a:lnTo>
                  <a:lnTo>
                    <a:pt x="67703" y="593915"/>
                  </a:lnTo>
                  <a:lnTo>
                    <a:pt x="95377" y="628992"/>
                  </a:lnTo>
                  <a:lnTo>
                    <a:pt x="126936" y="660539"/>
                  </a:lnTo>
                  <a:lnTo>
                    <a:pt x="162013" y="688213"/>
                  </a:lnTo>
                  <a:lnTo>
                    <a:pt x="200266" y="711631"/>
                  </a:lnTo>
                  <a:lnTo>
                    <a:pt x="241338" y="730478"/>
                  </a:lnTo>
                  <a:lnTo>
                    <a:pt x="284886" y="744372"/>
                  </a:lnTo>
                  <a:lnTo>
                    <a:pt x="330530" y="752970"/>
                  </a:lnTo>
                  <a:lnTo>
                    <a:pt x="377952" y="755904"/>
                  </a:lnTo>
                  <a:lnTo>
                    <a:pt x="425361" y="752970"/>
                  </a:lnTo>
                  <a:lnTo>
                    <a:pt x="471030" y="744372"/>
                  </a:lnTo>
                  <a:lnTo>
                    <a:pt x="514565" y="730478"/>
                  </a:lnTo>
                  <a:lnTo>
                    <a:pt x="555650" y="711631"/>
                  </a:lnTo>
                  <a:lnTo>
                    <a:pt x="593902" y="688213"/>
                  </a:lnTo>
                  <a:lnTo>
                    <a:pt x="628980" y="660539"/>
                  </a:lnTo>
                  <a:lnTo>
                    <a:pt x="660527" y="628992"/>
                  </a:lnTo>
                  <a:lnTo>
                    <a:pt x="688200" y="593915"/>
                  </a:lnTo>
                  <a:lnTo>
                    <a:pt x="711619" y="555663"/>
                  </a:lnTo>
                  <a:lnTo>
                    <a:pt x="730465" y="514578"/>
                  </a:lnTo>
                  <a:lnTo>
                    <a:pt x="744359" y="471043"/>
                  </a:lnTo>
                  <a:lnTo>
                    <a:pt x="752957" y="425373"/>
                  </a:lnTo>
                  <a:lnTo>
                    <a:pt x="755904" y="377952"/>
                  </a:lnTo>
                  <a:close/>
                </a:path>
                <a:path w="3931920" h="939164">
                  <a:moveTo>
                    <a:pt x="3931920" y="765048"/>
                  </a:moveTo>
                  <a:lnTo>
                    <a:pt x="3925709" y="718845"/>
                  </a:lnTo>
                  <a:lnTo>
                    <a:pt x="3908209" y="677341"/>
                  </a:lnTo>
                  <a:lnTo>
                    <a:pt x="3881056" y="642188"/>
                  </a:lnTo>
                  <a:lnTo>
                    <a:pt x="3845890" y="615022"/>
                  </a:lnTo>
                  <a:lnTo>
                    <a:pt x="3804386" y="597522"/>
                  </a:lnTo>
                  <a:lnTo>
                    <a:pt x="3758184" y="591312"/>
                  </a:lnTo>
                  <a:lnTo>
                    <a:pt x="2834640" y="591312"/>
                  </a:lnTo>
                  <a:lnTo>
                    <a:pt x="2788424" y="597522"/>
                  </a:lnTo>
                  <a:lnTo>
                    <a:pt x="2746921" y="615022"/>
                  </a:lnTo>
                  <a:lnTo>
                    <a:pt x="2711767" y="642188"/>
                  </a:lnTo>
                  <a:lnTo>
                    <a:pt x="2684602" y="677341"/>
                  </a:lnTo>
                  <a:lnTo>
                    <a:pt x="2667101" y="718845"/>
                  </a:lnTo>
                  <a:lnTo>
                    <a:pt x="2660904" y="765048"/>
                  </a:lnTo>
                  <a:lnTo>
                    <a:pt x="2667101" y="811263"/>
                  </a:lnTo>
                  <a:lnTo>
                    <a:pt x="2684602" y="852766"/>
                  </a:lnTo>
                  <a:lnTo>
                    <a:pt x="2711767" y="887920"/>
                  </a:lnTo>
                  <a:lnTo>
                    <a:pt x="2746921" y="915085"/>
                  </a:lnTo>
                  <a:lnTo>
                    <a:pt x="2788424" y="932586"/>
                  </a:lnTo>
                  <a:lnTo>
                    <a:pt x="2834640" y="938784"/>
                  </a:lnTo>
                  <a:lnTo>
                    <a:pt x="3758184" y="938784"/>
                  </a:lnTo>
                  <a:lnTo>
                    <a:pt x="3804386" y="932586"/>
                  </a:lnTo>
                  <a:lnTo>
                    <a:pt x="3845890" y="915085"/>
                  </a:lnTo>
                  <a:lnTo>
                    <a:pt x="3881043" y="887920"/>
                  </a:lnTo>
                  <a:lnTo>
                    <a:pt x="3908209" y="852766"/>
                  </a:lnTo>
                  <a:lnTo>
                    <a:pt x="3925709" y="811263"/>
                  </a:lnTo>
                  <a:lnTo>
                    <a:pt x="3931920" y="765048"/>
                  </a:lnTo>
                  <a:close/>
                </a:path>
              </a:pathLst>
            </a:custGeom>
            <a:solidFill>
              <a:srgbClr val="D53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709154" y="3122752"/>
            <a:ext cx="19634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14743" y="3861815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7951" y="0"/>
                </a:moveTo>
                <a:lnTo>
                  <a:pt x="330532" y="2943"/>
                </a:lnTo>
                <a:lnTo>
                  <a:pt x="284873" y="11539"/>
                </a:lnTo>
                <a:lnTo>
                  <a:pt x="241328" y="25434"/>
                </a:lnTo>
                <a:lnTo>
                  <a:pt x="200252" y="44272"/>
                </a:lnTo>
                <a:lnTo>
                  <a:pt x="161997" y="67702"/>
                </a:lnTo>
                <a:lnTo>
                  <a:pt x="126918" y="95368"/>
                </a:lnTo>
                <a:lnTo>
                  <a:pt x="95368" y="126918"/>
                </a:lnTo>
                <a:lnTo>
                  <a:pt x="67702" y="161997"/>
                </a:lnTo>
                <a:lnTo>
                  <a:pt x="44272" y="200252"/>
                </a:lnTo>
                <a:lnTo>
                  <a:pt x="25434" y="241328"/>
                </a:lnTo>
                <a:lnTo>
                  <a:pt x="11539" y="284873"/>
                </a:lnTo>
                <a:lnTo>
                  <a:pt x="2943" y="330532"/>
                </a:lnTo>
                <a:lnTo>
                  <a:pt x="0" y="377951"/>
                </a:lnTo>
                <a:lnTo>
                  <a:pt x="2943" y="425371"/>
                </a:lnTo>
                <a:lnTo>
                  <a:pt x="11539" y="471030"/>
                </a:lnTo>
                <a:lnTo>
                  <a:pt x="25434" y="514575"/>
                </a:lnTo>
                <a:lnTo>
                  <a:pt x="44272" y="555651"/>
                </a:lnTo>
                <a:lnTo>
                  <a:pt x="67702" y="593906"/>
                </a:lnTo>
                <a:lnTo>
                  <a:pt x="95368" y="628985"/>
                </a:lnTo>
                <a:lnTo>
                  <a:pt x="126918" y="660535"/>
                </a:lnTo>
                <a:lnTo>
                  <a:pt x="161997" y="688201"/>
                </a:lnTo>
                <a:lnTo>
                  <a:pt x="200252" y="711631"/>
                </a:lnTo>
                <a:lnTo>
                  <a:pt x="241328" y="730469"/>
                </a:lnTo>
                <a:lnTo>
                  <a:pt x="284873" y="744364"/>
                </a:lnTo>
                <a:lnTo>
                  <a:pt x="330532" y="752960"/>
                </a:lnTo>
                <a:lnTo>
                  <a:pt x="377951" y="755903"/>
                </a:lnTo>
                <a:lnTo>
                  <a:pt x="425371" y="752960"/>
                </a:lnTo>
                <a:lnTo>
                  <a:pt x="471030" y="744364"/>
                </a:lnTo>
                <a:lnTo>
                  <a:pt x="514575" y="730469"/>
                </a:lnTo>
                <a:lnTo>
                  <a:pt x="555651" y="711631"/>
                </a:lnTo>
                <a:lnTo>
                  <a:pt x="593906" y="688201"/>
                </a:lnTo>
                <a:lnTo>
                  <a:pt x="628985" y="660535"/>
                </a:lnTo>
                <a:lnTo>
                  <a:pt x="660535" y="628985"/>
                </a:lnTo>
                <a:lnTo>
                  <a:pt x="688201" y="593906"/>
                </a:lnTo>
                <a:lnTo>
                  <a:pt x="711631" y="555651"/>
                </a:lnTo>
                <a:lnTo>
                  <a:pt x="730469" y="514575"/>
                </a:lnTo>
                <a:lnTo>
                  <a:pt x="744364" y="471030"/>
                </a:lnTo>
                <a:lnTo>
                  <a:pt x="752960" y="425371"/>
                </a:lnTo>
                <a:lnTo>
                  <a:pt x="755903" y="377951"/>
                </a:lnTo>
                <a:lnTo>
                  <a:pt x="752960" y="330532"/>
                </a:lnTo>
                <a:lnTo>
                  <a:pt x="744364" y="284873"/>
                </a:lnTo>
                <a:lnTo>
                  <a:pt x="730469" y="241328"/>
                </a:lnTo>
                <a:lnTo>
                  <a:pt x="711631" y="200252"/>
                </a:lnTo>
                <a:lnTo>
                  <a:pt x="688201" y="161997"/>
                </a:lnTo>
                <a:lnTo>
                  <a:pt x="660535" y="126918"/>
                </a:lnTo>
                <a:lnTo>
                  <a:pt x="628985" y="95368"/>
                </a:lnTo>
                <a:lnTo>
                  <a:pt x="593906" y="67702"/>
                </a:lnTo>
                <a:lnTo>
                  <a:pt x="555651" y="44272"/>
                </a:lnTo>
                <a:lnTo>
                  <a:pt x="514575" y="25434"/>
                </a:lnTo>
                <a:lnTo>
                  <a:pt x="471030" y="11539"/>
                </a:lnTo>
                <a:lnTo>
                  <a:pt x="425371" y="2943"/>
                </a:lnTo>
                <a:lnTo>
                  <a:pt x="37795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826757" y="3891229"/>
            <a:ext cx="5353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1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4000" dirty="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14743" y="4748784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7951" y="0"/>
                </a:moveTo>
                <a:lnTo>
                  <a:pt x="330532" y="2943"/>
                </a:lnTo>
                <a:lnTo>
                  <a:pt x="284873" y="11539"/>
                </a:lnTo>
                <a:lnTo>
                  <a:pt x="241328" y="25434"/>
                </a:lnTo>
                <a:lnTo>
                  <a:pt x="200252" y="44272"/>
                </a:lnTo>
                <a:lnTo>
                  <a:pt x="161997" y="67702"/>
                </a:lnTo>
                <a:lnTo>
                  <a:pt x="126918" y="95368"/>
                </a:lnTo>
                <a:lnTo>
                  <a:pt x="95368" y="126918"/>
                </a:lnTo>
                <a:lnTo>
                  <a:pt x="67702" y="161997"/>
                </a:lnTo>
                <a:lnTo>
                  <a:pt x="44272" y="200252"/>
                </a:lnTo>
                <a:lnTo>
                  <a:pt x="25434" y="241328"/>
                </a:lnTo>
                <a:lnTo>
                  <a:pt x="11539" y="284873"/>
                </a:lnTo>
                <a:lnTo>
                  <a:pt x="2943" y="330532"/>
                </a:lnTo>
                <a:lnTo>
                  <a:pt x="0" y="377952"/>
                </a:lnTo>
                <a:lnTo>
                  <a:pt x="2943" y="425371"/>
                </a:lnTo>
                <a:lnTo>
                  <a:pt x="11539" y="471030"/>
                </a:lnTo>
                <a:lnTo>
                  <a:pt x="25434" y="514575"/>
                </a:lnTo>
                <a:lnTo>
                  <a:pt x="44272" y="555651"/>
                </a:lnTo>
                <a:lnTo>
                  <a:pt x="67702" y="593906"/>
                </a:lnTo>
                <a:lnTo>
                  <a:pt x="95368" y="628985"/>
                </a:lnTo>
                <a:lnTo>
                  <a:pt x="126918" y="660535"/>
                </a:lnTo>
                <a:lnTo>
                  <a:pt x="161997" y="688201"/>
                </a:lnTo>
                <a:lnTo>
                  <a:pt x="200252" y="711631"/>
                </a:lnTo>
                <a:lnTo>
                  <a:pt x="241328" y="730469"/>
                </a:lnTo>
                <a:lnTo>
                  <a:pt x="284873" y="744364"/>
                </a:lnTo>
                <a:lnTo>
                  <a:pt x="330532" y="752960"/>
                </a:lnTo>
                <a:lnTo>
                  <a:pt x="377951" y="755904"/>
                </a:lnTo>
                <a:lnTo>
                  <a:pt x="425371" y="752960"/>
                </a:lnTo>
                <a:lnTo>
                  <a:pt x="471030" y="744364"/>
                </a:lnTo>
                <a:lnTo>
                  <a:pt x="514575" y="730469"/>
                </a:lnTo>
                <a:lnTo>
                  <a:pt x="555651" y="711631"/>
                </a:lnTo>
                <a:lnTo>
                  <a:pt x="593906" y="688201"/>
                </a:lnTo>
                <a:lnTo>
                  <a:pt x="628985" y="660535"/>
                </a:lnTo>
                <a:lnTo>
                  <a:pt x="660535" y="628985"/>
                </a:lnTo>
                <a:lnTo>
                  <a:pt x="688201" y="593906"/>
                </a:lnTo>
                <a:lnTo>
                  <a:pt x="711631" y="555651"/>
                </a:lnTo>
                <a:lnTo>
                  <a:pt x="730469" y="514575"/>
                </a:lnTo>
                <a:lnTo>
                  <a:pt x="744364" y="471030"/>
                </a:lnTo>
                <a:lnTo>
                  <a:pt x="752960" y="425371"/>
                </a:lnTo>
                <a:lnTo>
                  <a:pt x="755903" y="377952"/>
                </a:lnTo>
                <a:lnTo>
                  <a:pt x="752960" y="330532"/>
                </a:lnTo>
                <a:lnTo>
                  <a:pt x="744364" y="284873"/>
                </a:lnTo>
                <a:lnTo>
                  <a:pt x="730469" y="241328"/>
                </a:lnTo>
                <a:lnTo>
                  <a:pt x="711631" y="200252"/>
                </a:lnTo>
                <a:lnTo>
                  <a:pt x="688201" y="161997"/>
                </a:lnTo>
                <a:lnTo>
                  <a:pt x="660535" y="126918"/>
                </a:lnTo>
                <a:lnTo>
                  <a:pt x="628985" y="95368"/>
                </a:lnTo>
                <a:lnTo>
                  <a:pt x="593906" y="67702"/>
                </a:lnTo>
                <a:lnTo>
                  <a:pt x="555651" y="44272"/>
                </a:lnTo>
                <a:lnTo>
                  <a:pt x="514575" y="25434"/>
                </a:lnTo>
                <a:lnTo>
                  <a:pt x="471030" y="11539"/>
                </a:lnTo>
                <a:lnTo>
                  <a:pt x="425371" y="2943"/>
                </a:lnTo>
                <a:lnTo>
                  <a:pt x="37795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96861" y="4777181"/>
            <a:ext cx="39370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09154" y="4862271"/>
            <a:ext cx="16529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LIN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14743" y="2109216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7951" y="0"/>
                </a:moveTo>
                <a:lnTo>
                  <a:pt x="330532" y="2943"/>
                </a:lnTo>
                <a:lnTo>
                  <a:pt x="284873" y="11539"/>
                </a:lnTo>
                <a:lnTo>
                  <a:pt x="241328" y="25434"/>
                </a:lnTo>
                <a:lnTo>
                  <a:pt x="200252" y="44272"/>
                </a:lnTo>
                <a:lnTo>
                  <a:pt x="161997" y="67702"/>
                </a:lnTo>
                <a:lnTo>
                  <a:pt x="126918" y="95368"/>
                </a:lnTo>
                <a:lnTo>
                  <a:pt x="95368" y="126918"/>
                </a:lnTo>
                <a:lnTo>
                  <a:pt x="67702" y="161997"/>
                </a:lnTo>
                <a:lnTo>
                  <a:pt x="44272" y="200252"/>
                </a:lnTo>
                <a:lnTo>
                  <a:pt x="25434" y="241328"/>
                </a:lnTo>
                <a:lnTo>
                  <a:pt x="11539" y="284873"/>
                </a:lnTo>
                <a:lnTo>
                  <a:pt x="2943" y="330532"/>
                </a:lnTo>
                <a:lnTo>
                  <a:pt x="0" y="377951"/>
                </a:lnTo>
                <a:lnTo>
                  <a:pt x="2943" y="425371"/>
                </a:lnTo>
                <a:lnTo>
                  <a:pt x="11539" y="471030"/>
                </a:lnTo>
                <a:lnTo>
                  <a:pt x="25434" y="514575"/>
                </a:lnTo>
                <a:lnTo>
                  <a:pt x="44272" y="555651"/>
                </a:lnTo>
                <a:lnTo>
                  <a:pt x="67702" y="593906"/>
                </a:lnTo>
                <a:lnTo>
                  <a:pt x="95368" y="628985"/>
                </a:lnTo>
                <a:lnTo>
                  <a:pt x="126918" y="660535"/>
                </a:lnTo>
                <a:lnTo>
                  <a:pt x="161997" y="688201"/>
                </a:lnTo>
                <a:lnTo>
                  <a:pt x="200252" y="711631"/>
                </a:lnTo>
                <a:lnTo>
                  <a:pt x="241328" y="730469"/>
                </a:lnTo>
                <a:lnTo>
                  <a:pt x="284873" y="744364"/>
                </a:lnTo>
                <a:lnTo>
                  <a:pt x="330532" y="752960"/>
                </a:lnTo>
                <a:lnTo>
                  <a:pt x="377951" y="755904"/>
                </a:lnTo>
                <a:lnTo>
                  <a:pt x="425371" y="752960"/>
                </a:lnTo>
                <a:lnTo>
                  <a:pt x="471030" y="744364"/>
                </a:lnTo>
                <a:lnTo>
                  <a:pt x="514575" y="730469"/>
                </a:lnTo>
                <a:lnTo>
                  <a:pt x="555651" y="711631"/>
                </a:lnTo>
                <a:lnTo>
                  <a:pt x="593906" y="688201"/>
                </a:lnTo>
                <a:lnTo>
                  <a:pt x="628985" y="660535"/>
                </a:lnTo>
                <a:lnTo>
                  <a:pt x="660535" y="628985"/>
                </a:lnTo>
                <a:lnTo>
                  <a:pt x="688201" y="593906"/>
                </a:lnTo>
                <a:lnTo>
                  <a:pt x="711631" y="555651"/>
                </a:lnTo>
                <a:lnTo>
                  <a:pt x="730469" y="514575"/>
                </a:lnTo>
                <a:lnTo>
                  <a:pt x="744364" y="471030"/>
                </a:lnTo>
                <a:lnTo>
                  <a:pt x="752960" y="425371"/>
                </a:lnTo>
                <a:lnTo>
                  <a:pt x="755903" y="377951"/>
                </a:lnTo>
                <a:lnTo>
                  <a:pt x="752960" y="330532"/>
                </a:lnTo>
                <a:lnTo>
                  <a:pt x="744364" y="284873"/>
                </a:lnTo>
                <a:lnTo>
                  <a:pt x="730469" y="241328"/>
                </a:lnTo>
                <a:lnTo>
                  <a:pt x="711631" y="200252"/>
                </a:lnTo>
                <a:lnTo>
                  <a:pt x="688201" y="161997"/>
                </a:lnTo>
                <a:lnTo>
                  <a:pt x="660535" y="126918"/>
                </a:lnTo>
                <a:lnTo>
                  <a:pt x="628985" y="95368"/>
                </a:lnTo>
                <a:lnTo>
                  <a:pt x="593906" y="67702"/>
                </a:lnTo>
                <a:lnTo>
                  <a:pt x="555651" y="44272"/>
                </a:lnTo>
                <a:lnTo>
                  <a:pt x="514575" y="25434"/>
                </a:lnTo>
                <a:lnTo>
                  <a:pt x="471030" y="11539"/>
                </a:lnTo>
                <a:lnTo>
                  <a:pt x="425371" y="2943"/>
                </a:lnTo>
                <a:lnTo>
                  <a:pt x="37795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82065" y="1964056"/>
            <a:ext cx="421640" cy="1760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240">
              <a:lnSpc>
                <a:spcPct val="142300"/>
              </a:lnSpc>
              <a:spcBef>
                <a:spcPts val="95"/>
              </a:spcBef>
            </a:pPr>
            <a:r>
              <a:rPr sz="4000" spc="5" dirty="0">
                <a:solidFill>
                  <a:srgbClr val="FFFFFF"/>
                </a:solidFill>
                <a:latin typeface="Arial Black"/>
                <a:cs typeface="Arial Black"/>
              </a:rPr>
              <a:t>P  A</a:t>
            </a:r>
            <a:endParaRPr sz="4000" dirty="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09154" y="2292553"/>
            <a:ext cx="7239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6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13981" y="1524127"/>
            <a:ext cx="4058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AFTER</a:t>
            </a:r>
            <a:r>
              <a:rPr sz="24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5865" y="1565699"/>
            <a:ext cx="4469765" cy="4683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1050"/>
              </a:spcBef>
              <a:tabLst>
                <a:tab pos="810895" algn="l"/>
              </a:tabLst>
            </a:pPr>
            <a:r>
              <a:rPr sz="6000" spc="7" baseline="-9027" dirty="0">
                <a:solidFill>
                  <a:srgbClr val="FFFFFF"/>
                </a:solidFill>
                <a:latin typeface="Arial Black"/>
                <a:cs typeface="Arial Black"/>
              </a:rPr>
              <a:t>M	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  <a:p>
            <a:pPr marL="2687955">
              <a:lnSpc>
                <a:spcPts val="1800"/>
              </a:lnSpc>
              <a:spcBef>
                <a:spcPts val="470"/>
              </a:spcBef>
            </a:pPr>
            <a:r>
              <a:rPr sz="1600" b="1" spc="-5" dirty="0">
                <a:solidFill>
                  <a:srgbClr val="F1F1F1"/>
                </a:solidFill>
                <a:latin typeface="Arial"/>
                <a:cs typeface="Arial"/>
              </a:rPr>
              <a:t>#1</a:t>
            </a:r>
            <a:r>
              <a:rPr sz="1600" b="1" spc="-3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1F1F1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  <a:p>
            <a:pPr marL="67945">
              <a:lnSpc>
                <a:spcPts val="4675"/>
              </a:lnSpc>
              <a:tabLst>
                <a:tab pos="862330" algn="l"/>
              </a:tabLst>
            </a:pPr>
            <a:r>
              <a:rPr sz="6000" spc="7" baseline="-6250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AIRWAY</a:t>
            </a:r>
            <a:endParaRPr sz="2400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1805"/>
              </a:spcBef>
              <a:tabLst>
                <a:tab pos="810895" algn="l"/>
              </a:tabLst>
            </a:pPr>
            <a:r>
              <a:rPr sz="6000" spc="7" baseline="-9027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2145"/>
              </a:spcBef>
              <a:tabLst>
                <a:tab pos="819785" algn="l"/>
              </a:tabLst>
            </a:pPr>
            <a:r>
              <a:rPr sz="6000" spc="7" baseline="-6250" dirty="0">
                <a:solidFill>
                  <a:srgbClr val="FFFFFF"/>
                </a:solidFill>
                <a:latin typeface="Arial Black"/>
                <a:cs typeface="Arial Black"/>
              </a:rPr>
              <a:t>C	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  <a:p>
            <a:pPr marL="862330" marR="1188720" indent="-792480">
              <a:lnSpc>
                <a:spcPct val="90000"/>
              </a:lnSpc>
              <a:spcBef>
                <a:spcPts val="969"/>
              </a:spcBef>
              <a:tabLst>
                <a:tab pos="862330" algn="l"/>
              </a:tabLst>
            </a:pPr>
            <a:r>
              <a:rPr sz="6000" spc="7" baseline="-27083" dirty="0">
                <a:solidFill>
                  <a:srgbClr val="FFFFFF"/>
                </a:solidFill>
                <a:latin typeface="Arial Black"/>
                <a:cs typeface="Arial Black"/>
              </a:rPr>
              <a:t>H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24371" y="1653539"/>
            <a:ext cx="0" cy="4770755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0"/>
                </a:moveTo>
                <a:lnTo>
                  <a:pt x="0" y="4770285"/>
                </a:lnTo>
              </a:path>
            </a:pathLst>
          </a:custGeom>
          <a:ln w="38100">
            <a:solidFill>
              <a:srgbClr val="88888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9872" y="1499616"/>
            <a:ext cx="5443855" cy="4974590"/>
          </a:xfrm>
          <a:custGeom>
            <a:avLst/>
            <a:gdLst/>
            <a:ahLst/>
            <a:cxnLst/>
            <a:rect l="l" t="t" r="r" b="b"/>
            <a:pathLst>
              <a:path w="5443855" h="4974590">
                <a:moveTo>
                  <a:pt x="5443728" y="0"/>
                </a:moveTo>
                <a:lnTo>
                  <a:pt x="0" y="0"/>
                </a:lnTo>
                <a:lnTo>
                  <a:pt x="0" y="4974336"/>
                </a:lnTo>
                <a:lnTo>
                  <a:pt x="5443728" y="4974336"/>
                </a:lnTo>
                <a:lnTo>
                  <a:pt x="5443728" y="0"/>
                </a:lnTo>
                <a:close/>
              </a:path>
            </a:pathLst>
          </a:custGeom>
          <a:solidFill>
            <a:srgbClr val="2D333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709154" y="3999357"/>
            <a:ext cx="141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OUN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352032" y="4700015"/>
            <a:ext cx="5447030" cy="1179830"/>
          </a:xfrm>
          <a:custGeom>
            <a:avLst/>
            <a:gdLst/>
            <a:ahLst/>
            <a:cxnLst/>
            <a:rect l="l" t="t" r="r" b="b"/>
            <a:pathLst>
              <a:path w="5447030" h="1179829">
                <a:moveTo>
                  <a:pt x="5446775" y="0"/>
                </a:moveTo>
                <a:lnTo>
                  <a:pt x="0" y="0"/>
                </a:lnTo>
                <a:lnTo>
                  <a:pt x="0" y="1179576"/>
                </a:lnTo>
                <a:lnTo>
                  <a:pt x="5446775" y="1179576"/>
                </a:lnTo>
                <a:lnTo>
                  <a:pt x="5446775" y="0"/>
                </a:lnTo>
                <a:close/>
              </a:path>
            </a:pathLst>
          </a:custGeom>
          <a:solidFill>
            <a:srgbClr val="2D333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98835" y="2020619"/>
            <a:ext cx="5447030" cy="1792605"/>
          </a:xfrm>
          <a:custGeom>
            <a:avLst/>
            <a:gdLst/>
            <a:ahLst/>
            <a:cxnLst/>
            <a:rect l="l" t="t" r="r" b="b"/>
            <a:pathLst>
              <a:path w="5447030" h="1792604">
                <a:moveTo>
                  <a:pt x="5446776" y="0"/>
                </a:moveTo>
                <a:lnTo>
                  <a:pt x="0" y="0"/>
                </a:lnTo>
                <a:lnTo>
                  <a:pt x="0" y="1792224"/>
                </a:lnTo>
                <a:lnTo>
                  <a:pt x="5446776" y="1792224"/>
                </a:lnTo>
                <a:lnTo>
                  <a:pt x="5446776" y="0"/>
                </a:lnTo>
                <a:close/>
              </a:path>
            </a:pathLst>
          </a:custGeom>
          <a:solidFill>
            <a:srgbClr val="2D333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702542" y="6601875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spc="-5" dirty="0">
                <a:solidFill>
                  <a:srgbClr val="767070"/>
                </a:solidFill>
                <a:latin typeface="Arial MT"/>
                <a:cs typeface="Arial MT"/>
              </a:rPr>
              <a:t>4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8954" y="683717"/>
            <a:ext cx="7597140" cy="10687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426970" marR="5080" indent="-2414905">
              <a:lnSpc>
                <a:spcPts val="3890"/>
              </a:lnSpc>
              <a:spcBef>
                <a:spcPts val="590"/>
              </a:spcBef>
            </a:pPr>
            <a:r>
              <a:rPr spc="-20" dirty="0"/>
              <a:t>GENERAL</a:t>
            </a:r>
            <a:r>
              <a:rPr spc="30" dirty="0"/>
              <a:t> </a:t>
            </a:r>
            <a:r>
              <a:rPr spc="-5" dirty="0">
                <a:solidFill>
                  <a:srgbClr val="921828"/>
                </a:solidFill>
              </a:rPr>
              <a:t>WOUND</a:t>
            </a:r>
            <a:r>
              <a:rPr spc="-10" dirty="0">
                <a:solidFill>
                  <a:srgbClr val="921828"/>
                </a:solidFill>
              </a:rPr>
              <a:t> </a:t>
            </a:r>
            <a:r>
              <a:rPr spc="-15" dirty="0">
                <a:solidFill>
                  <a:srgbClr val="921828"/>
                </a:solidFill>
              </a:rPr>
              <a:t>MANAGEMENT </a:t>
            </a:r>
            <a:r>
              <a:rPr spc="-985" dirty="0">
                <a:solidFill>
                  <a:srgbClr val="921828"/>
                </a:solidFill>
              </a:rPr>
              <a:t> </a:t>
            </a:r>
            <a:r>
              <a:rPr spc="-5" dirty="0"/>
              <a:t>PRINCIPLES</a:t>
            </a:r>
          </a:p>
        </p:txBody>
      </p:sp>
      <p:sp>
        <p:nvSpPr>
          <p:cNvPr id="5" name="object 5"/>
          <p:cNvSpPr/>
          <p:nvPr/>
        </p:nvSpPr>
        <p:spPr>
          <a:xfrm>
            <a:off x="5919215" y="5986271"/>
            <a:ext cx="722630" cy="719455"/>
          </a:xfrm>
          <a:custGeom>
            <a:avLst/>
            <a:gdLst/>
            <a:ahLst/>
            <a:cxnLst/>
            <a:rect l="l" t="t" r="r" b="b"/>
            <a:pathLst>
              <a:path w="722629" h="719454">
                <a:moveTo>
                  <a:pt x="361188" y="0"/>
                </a:moveTo>
                <a:lnTo>
                  <a:pt x="312168" y="3283"/>
                </a:lnTo>
                <a:lnTo>
                  <a:pt x="265156" y="12847"/>
                </a:lnTo>
                <a:lnTo>
                  <a:pt x="220581" y="28263"/>
                </a:lnTo>
                <a:lnTo>
                  <a:pt x="178872" y="49103"/>
                </a:lnTo>
                <a:lnTo>
                  <a:pt x="140460" y="74939"/>
                </a:lnTo>
                <a:lnTo>
                  <a:pt x="105775" y="105341"/>
                </a:lnTo>
                <a:lnTo>
                  <a:pt x="75246" y="139882"/>
                </a:lnTo>
                <a:lnTo>
                  <a:pt x="49304" y="178133"/>
                </a:lnTo>
                <a:lnTo>
                  <a:pt x="28378" y="219664"/>
                </a:lnTo>
                <a:lnTo>
                  <a:pt x="12899" y="264049"/>
                </a:lnTo>
                <a:lnTo>
                  <a:pt x="3296" y="310858"/>
                </a:lnTo>
                <a:lnTo>
                  <a:pt x="0" y="359663"/>
                </a:lnTo>
                <a:lnTo>
                  <a:pt x="3296" y="408469"/>
                </a:lnTo>
                <a:lnTo>
                  <a:pt x="12899" y="455278"/>
                </a:lnTo>
                <a:lnTo>
                  <a:pt x="28378" y="499663"/>
                </a:lnTo>
                <a:lnTo>
                  <a:pt x="49304" y="541194"/>
                </a:lnTo>
                <a:lnTo>
                  <a:pt x="75246" y="579445"/>
                </a:lnTo>
                <a:lnTo>
                  <a:pt x="105775" y="613986"/>
                </a:lnTo>
                <a:lnTo>
                  <a:pt x="140460" y="644388"/>
                </a:lnTo>
                <a:lnTo>
                  <a:pt x="178872" y="670224"/>
                </a:lnTo>
                <a:lnTo>
                  <a:pt x="220581" y="691064"/>
                </a:lnTo>
                <a:lnTo>
                  <a:pt x="265156" y="706480"/>
                </a:lnTo>
                <a:lnTo>
                  <a:pt x="312168" y="716044"/>
                </a:lnTo>
                <a:lnTo>
                  <a:pt x="361188" y="719327"/>
                </a:lnTo>
                <a:lnTo>
                  <a:pt x="410207" y="716044"/>
                </a:lnTo>
                <a:lnTo>
                  <a:pt x="457219" y="706480"/>
                </a:lnTo>
                <a:lnTo>
                  <a:pt x="501794" y="691064"/>
                </a:lnTo>
                <a:lnTo>
                  <a:pt x="543503" y="670224"/>
                </a:lnTo>
                <a:lnTo>
                  <a:pt x="581915" y="644388"/>
                </a:lnTo>
                <a:lnTo>
                  <a:pt x="616600" y="613986"/>
                </a:lnTo>
                <a:lnTo>
                  <a:pt x="647129" y="579445"/>
                </a:lnTo>
                <a:lnTo>
                  <a:pt x="673071" y="541194"/>
                </a:lnTo>
                <a:lnTo>
                  <a:pt x="693997" y="499663"/>
                </a:lnTo>
                <a:lnTo>
                  <a:pt x="709476" y="455278"/>
                </a:lnTo>
                <a:lnTo>
                  <a:pt x="719079" y="408469"/>
                </a:lnTo>
                <a:lnTo>
                  <a:pt x="722376" y="359663"/>
                </a:lnTo>
                <a:lnTo>
                  <a:pt x="719079" y="310858"/>
                </a:lnTo>
                <a:lnTo>
                  <a:pt x="709476" y="264049"/>
                </a:lnTo>
                <a:lnTo>
                  <a:pt x="693997" y="219664"/>
                </a:lnTo>
                <a:lnTo>
                  <a:pt x="673071" y="178133"/>
                </a:lnTo>
                <a:lnTo>
                  <a:pt x="647129" y="139882"/>
                </a:lnTo>
                <a:lnTo>
                  <a:pt x="616600" y="105341"/>
                </a:lnTo>
                <a:lnTo>
                  <a:pt x="581915" y="74939"/>
                </a:lnTo>
                <a:lnTo>
                  <a:pt x="543503" y="49103"/>
                </a:lnTo>
                <a:lnTo>
                  <a:pt x="501794" y="28263"/>
                </a:lnTo>
                <a:lnTo>
                  <a:pt x="457219" y="12847"/>
                </a:lnTo>
                <a:lnTo>
                  <a:pt x="410207" y="3283"/>
                </a:lnTo>
                <a:lnTo>
                  <a:pt x="361188" y="0"/>
                </a:lnTo>
                <a:close/>
              </a:path>
            </a:pathLst>
          </a:custGeom>
          <a:solidFill>
            <a:srgbClr val="D7D9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9856" y="1892935"/>
            <a:ext cx="2649855" cy="13081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0"/>
              </a:spcBef>
            </a:pPr>
            <a:r>
              <a:rPr sz="2100" b="1" dirty="0">
                <a:latin typeface="Arial"/>
                <a:cs typeface="Arial"/>
              </a:rPr>
              <a:t>REASSESS </a:t>
            </a:r>
            <a:r>
              <a:rPr sz="2100" dirty="0">
                <a:latin typeface="Arial MT"/>
                <a:cs typeface="Arial MT"/>
              </a:rPr>
              <a:t>prior </a:t>
            </a:r>
            <a:r>
              <a:rPr sz="2100" spc="5" dirty="0">
                <a:latin typeface="Arial MT"/>
                <a:cs typeface="Arial MT"/>
              </a:rPr>
              <a:t>life-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threatening</a:t>
            </a:r>
            <a:r>
              <a:rPr sz="2100" spc="-6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wounds</a:t>
            </a:r>
            <a:r>
              <a:rPr sz="2100" spc="-6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to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spc="5" dirty="0">
                <a:latin typeface="Arial MT"/>
                <a:cs typeface="Arial MT"/>
              </a:rPr>
              <a:t>ensure</a:t>
            </a:r>
            <a:r>
              <a:rPr sz="2100" spc="-85" dirty="0">
                <a:latin typeface="Arial MT"/>
                <a:cs typeface="Arial MT"/>
              </a:rPr>
              <a:t> </a:t>
            </a:r>
            <a:r>
              <a:rPr sz="2100" spc="5" dirty="0">
                <a:latin typeface="Arial MT"/>
                <a:cs typeface="Arial MT"/>
              </a:rPr>
              <a:t>bleeding</a:t>
            </a:r>
            <a:r>
              <a:rPr sz="2100" spc="-60" dirty="0">
                <a:latin typeface="Arial MT"/>
                <a:cs typeface="Arial MT"/>
              </a:rPr>
              <a:t> </a:t>
            </a:r>
            <a:r>
              <a:rPr sz="2100" spc="5" dirty="0">
                <a:latin typeface="Arial MT"/>
                <a:cs typeface="Arial MT"/>
              </a:rPr>
              <a:t>is</a:t>
            </a:r>
            <a:r>
              <a:rPr sz="2100" spc="-10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still </a:t>
            </a:r>
            <a:r>
              <a:rPr sz="2100" spc="-57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controlled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7391" y="1907235"/>
            <a:ext cx="35845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If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bleeding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has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not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been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controlled: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92341" y="2185632"/>
            <a:ext cx="3373120" cy="257111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spc="-15" dirty="0">
                <a:latin typeface="Arial MT"/>
                <a:cs typeface="Arial MT"/>
              </a:rPr>
              <a:t>Tighten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add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5" dirty="0">
                <a:latin typeface="Arial MT"/>
                <a:cs typeface="Arial MT"/>
              </a:rPr>
              <a:t>second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tourniquet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800" dirty="0">
                <a:latin typeface="Arial MT"/>
                <a:cs typeface="Arial MT"/>
              </a:rPr>
              <a:t>Add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packing</a:t>
            </a:r>
            <a:r>
              <a:rPr sz="1800" spc="-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tighten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MT"/>
                <a:cs typeface="Arial MT"/>
              </a:rPr>
              <a:t>pressure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bandages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800" dirty="0">
                <a:latin typeface="Arial MT"/>
                <a:cs typeface="Arial MT"/>
              </a:rPr>
              <a:t>Redress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wounds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800" dirty="0">
                <a:latin typeface="Arial MT"/>
                <a:cs typeface="Arial MT"/>
              </a:rPr>
              <a:t>Shield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exposed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eye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injuries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40"/>
              </a:lnSpc>
              <a:spcBef>
                <a:spcPts val="985"/>
              </a:spcBef>
            </a:pPr>
            <a:r>
              <a:rPr sz="1800" dirty="0">
                <a:latin typeface="Arial MT"/>
                <a:cs typeface="Arial MT"/>
              </a:rPr>
              <a:t>Address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any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unsealed</a:t>
            </a:r>
            <a:r>
              <a:rPr sz="1800" spc="-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open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40"/>
              </a:lnSpc>
            </a:pPr>
            <a:r>
              <a:rPr sz="1800" spc="5" dirty="0">
                <a:latin typeface="Arial MT"/>
                <a:cs typeface="Arial MT"/>
              </a:rPr>
              <a:t>chest</a:t>
            </a:r>
            <a:r>
              <a:rPr sz="1800" spc="-8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wounds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90665" y="2749295"/>
            <a:ext cx="114300" cy="540385"/>
          </a:xfrm>
          <a:custGeom>
            <a:avLst/>
            <a:gdLst/>
            <a:ahLst/>
            <a:cxnLst/>
            <a:rect l="l" t="t" r="r" b="b"/>
            <a:pathLst>
              <a:path w="114300" h="540385">
                <a:moveTo>
                  <a:pt x="0" y="540003"/>
                </a:moveTo>
                <a:lnTo>
                  <a:pt x="114300" y="540003"/>
                </a:lnTo>
                <a:lnTo>
                  <a:pt x="114300" y="0"/>
                </a:lnTo>
                <a:lnTo>
                  <a:pt x="0" y="0"/>
                </a:lnTo>
                <a:lnTo>
                  <a:pt x="0" y="540003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9856" y="3489705"/>
            <a:ext cx="3031490" cy="120269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15"/>
              </a:spcBef>
            </a:pPr>
            <a:r>
              <a:rPr sz="1800" spc="-5" dirty="0">
                <a:latin typeface="Arial MT"/>
                <a:cs typeface="Arial MT"/>
              </a:rPr>
              <a:t>Only </a:t>
            </a:r>
            <a:r>
              <a:rPr sz="1800" dirty="0">
                <a:latin typeface="Arial MT"/>
                <a:cs typeface="Arial MT"/>
              </a:rPr>
              <a:t>after reassessing all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previously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addressed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wounds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should </a:t>
            </a:r>
            <a:r>
              <a:rPr sz="1800" spc="-5" dirty="0">
                <a:latin typeface="Arial MT"/>
                <a:cs typeface="Arial MT"/>
              </a:rPr>
              <a:t>you </a:t>
            </a:r>
            <a:r>
              <a:rPr sz="1800" dirty="0">
                <a:latin typeface="Arial MT"/>
                <a:cs typeface="Arial MT"/>
              </a:rPr>
              <a:t>address </a:t>
            </a:r>
            <a:r>
              <a:rPr sz="1800" spc="5" dirty="0">
                <a:latin typeface="Arial MT"/>
                <a:cs typeface="Arial MT"/>
              </a:rPr>
              <a:t>non-life- 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threatening,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minor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wounds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60864" y="1807464"/>
            <a:ext cx="1895855" cy="184697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2255" y="1984248"/>
            <a:ext cx="2072639" cy="195825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73056" y="3951742"/>
            <a:ext cx="1891262" cy="189432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090665" y="2313432"/>
            <a:ext cx="114300" cy="290195"/>
          </a:xfrm>
          <a:custGeom>
            <a:avLst/>
            <a:gdLst/>
            <a:ahLst/>
            <a:cxnLst/>
            <a:rect l="l" t="t" r="r" b="b"/>
            <a:pathLst>
              <a:path w="114300" h="290194">
                <a:moveTo>
                  <a:pt x="0" y="289687"/>
                </a:moveTo>
                <a:lnTo>
                  <a:pt x="114300" y="289687"/>
                </a:lnTo>
                <a:lnTo>
                  <a:pt x="114300" y="0"/>
                </a:lnTo>
                <a:lnTo>
                  <a:pt x="0" y="0"/>
                </a:lnTo>
                <a:lnTo>
                  <a:pt x="0" y="289687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4047" y="5065776"/>
            <a:ext cx="9342120" cy="619125"/>
          </a:xfrm>
          <a:custGeom>
            <a:avLst/>
            <a:gdLst/>
            <a:ahLst/>
            <a:cxnLst/>
            <a:rect l="l" t="t" r="r" b="b"/>
            <a:pathLst>
              <a:path w="9342120" h="619125">
                <a:moveTo>
                  <a:pt x="9249283" y="0"/>
                </a:moveTo>
                <a:lnTo>
                  <a:pt x="92875" y="0"/>
                </a:lnTo>
                <a:lnTo>
                  <a:pt x="56723" y="7290"/>
                </a:lnTo>
                <a:lnTo>
                  <a:pt x="27201" y="27177"/>
                </a:lnTo>
                <a:lnTo>
                  <a:pt x="7298" y="56685"/>
                </a:lnTo>
                <a:lnTo>
                  <a:pt x="0" y="92837"/>
                </a:lnTo>
                <a:lnTo>
                  <a:pt x="0" y="525868"/>
                </a:lnTo>
                <a:lnTo>
                  <a:pt x="7298" y="562020"/>
                </a:lnTo>
                <a:lnTo>
                  <a:pt x="27201" y="591542"/>
                </a:lnTo>
                <a:lnTo>
                  <a:pt x="56723" y="611445"/>
                </a:lnTo>
                <a:lnTo>
                  <a:pt x="92875" y="618744"/>
                </a:lnTo>
                <a:lnTo>
                  <a:pt x="9249283" y="618744"/>
                </a:lnTo>
                <a:lnTo>
                  <a:pt x="9285434" y="611445"/>
                </a:lnTo>
                <a:lnTo>
                  <a:pt x="9314942" y="591542"/>
                </a:lnTo>
                <a:lnTo>
                  <a:pt x="9334829" y="562020"/>
                </a:lnTo>
                <a:lnTo>
                  <a:pt x="9342120" y="525868"/>
                </a:lnTo>
                <a:lnTo>
                  <a:pt x="9342120" y="92837"/>
                </a:lnTo>
                <a:lnTo>
                  <a:pt x="9334829" y="56685"/>
                </a:lnTo>
                <a:lnTo>
                  <a:pt x="9314942" y="27177"/>
                </a:lnTo>
                <a:lnTo>
                  <a:pt x="9285434" y="7290"/>
                </a:lnTo>
                <a:lnTo>
                  <a:pt x="9249283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97686" y="5215585"/>
            <a:ext cx="54971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921828"/>
                </a:solidFill>
                <a:latin typeface="Arial"/>
                <a:cs typeface="Arial"/>
              </a:rPr>
              <a:t>REMEMBER:</a:t>
            </a:r>
            <a:r>
              <a:rPr sz="1800" b="1" spc="-40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NEVER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apply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tourniquet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forget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it!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3023" y="5169408"/>
            <a:ext cx="460248" cy="39928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6090665" y="4224528"/>
            <a:ext cx="114300" cy="540385"/>
          </a:xfrm>
          <a:custGeom>
            <a:avLst/>
            <a:gdLst/>
            <a:ahLst/>
            <a:cxnLst/>
            <a:rect l="l" t="t" r="r" b="b"/>
            <a:pathLst>
              <a:path w="114300" h="540385">
                <a:moveTo>
                  <a:pt x="0" y="540004"/>
                </a:moveTo>
                <a:lnTo>
                  <a:pt x="114300" y="540004"/>
                </a:lnTo>
                <a:lnTo>
                  <a:pt x="114300" y="0"/>
                </a:lnTo>
                <a:lnTo>
                  <a:pt x="0" y="0"/>
                </a:lnTo>
                <a:lnTo>
                  <a:pt x="0" y="540004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0665" y="3383279"/>
            <a:ext cx="114300" cy="290195"/>
          </a:xfrm>
          <a:custGeom>
            <a:avLst/>
            <a:gdLst/>
            <a:ahLst/>
            <a:cxnLst/>
            <a:rect l="l" t="t" r="r" b="b"/>
            <a:pathLst>
              <a:path w="114300" h="290195">
                <a:moveTo>
                  <a:pt x="0" y="289687"/>
                </a:moveTo>
                <a:lnTo>
                  <a:pt x="114300" y="289687"/>
                </a:lnTo>
                <a:lnTo>
                  <a:pt x="114300" y="0"/>
                </a:lnTo>
                <a:lnTo>
                  <a:pt x="0" y="0"/>
                </a:lnTo>
                <a:lnTo>
                  <a:pt x="0" y="289687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90665" y="3791711"/>
            <a:ext cx="114300" cy="290195"/>
          </a:xfrm>
          <a:custGeom>
            <a:avLst/>
            <a:gdLst/>
            <a:ahLst/>
            <a:cxnLst/>
            <a:rect l="l" t="t" r="r" b="b"/>
            <a:pathLst>
              <a:path w="114300" h="290195">
                <a:moveTo>
                  <a:pt x="0" y="289687"/>
                </a:moveTo>
                <a:lnTo>
                  <a:pt x="114300" y="289687"/>
                </a:lnTo>
                <a:lnTo>
                  <a:pt x="114300" y="0"/>
                </a:lnTo>
                <a:lnTo>
                  <a:pt x="0" y="0"/>
                </a:lnTo>
                <a:lnTo>
                  <a:pt x="0" y="289687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066790" y="6026369"/>
            <a:ext cx="431165" cy="59753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200" spc="-1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37835" y="6039750"/>
            <a:ext cx="770255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P</a:t>
            </a:r>
            <a:r>
              <a:rPr sz="3200" spc="-85" dirty="0">
                <a:solidFill>
                  <a:srgbClr val="2D3334"/>
                </a:solidFill>
                <a:latin typeface="Arial Black"/>
                <a:cs typeface="Arial Black"/>
              </a:rPr>
              <a:t> 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75831" y="6039750"/>
            <a:ext cx="318770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702542" y="6595503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solidFill>
                  <a:srgbClr val="767070"/>
                </a:solidFill>
              </a:rPr>
              <a:t>Module</a:t>
            </a:r>
            <a:r>
              <a:rPr sz="2000" spc="-40" dirty="0">
                <a:solidFill>
                  <a:srgbClr val="767070"/>
                </a:solidFill>
              </a:rPr>
              <a:t> </a:t>
            </a:r>
            <a:r>
              <a:rPr sz="2000" spc="-10" dirty="0">
                <a:solidFill>
                  <a:srgbClr val="767070"/>
                </a:solidFill>
              </a:rPr>
              <a:t>17:</a:t>
            </a:r>
            <a:r>
              <a:rPr sz="2000" spc="-5" dirty="0">
                <a:solidFill>
                  <a:srgbClr val="767070"/>
                </a:solidFill>
              </a:rPr>
              <a:t> </a:t>
            </a:r>
            <a:r>
              <a:rPr sz="2000" spc="-15" dirty="0">
                <a:solidFill>
                  <a:srgbClr val="767070"/>
                </a:solidFill>
              </a:rPr>
              <a:t>Wound</a:t>
            </a:r>
            <a:r>
              <a:rPr sz="2000" spc="-5" dirty="0">
                <a:solidFill>
                  <a:srgbClr val="767070"/>
                </a:solidFill>
              </a:rPr>
              <a:t> Management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16226" y="683209"/>
            <a:ext cx="7597140" cy="10687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524635" marR="5080" indent="-1512570">
              <a:lnSpc>
                <a:spcPts val="3890"/>
              </a:lnSpc>
              <a:spcBef>
                <a:spcPts val="590"/>
              </a:spcBef>
            </a:pPr>
            <a:r>
              <a:rPr sz="3600" b="1" spc="-20" dirty="0">
                <a:latin typeface="Arial"/>
                <a:cs typeface="Arial"/>
              </a:rPr>
              <a:t>GENERAL</a:t>
            </a:r>
            <a:r>
              <a:rPr sz="3600" b="1" spc="30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828"/>
                </a:solidFill>
                <a:latin typeface="Arial"/>
                <a:cs typeface="Arial"/>
              </a:rPr>
              <a:t>WOUND</a:t>
            </a:r>
            <a:r>
              <a:rPr sz="3600" b="1" spc="-10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921828"/>
                </a:solidFill>
                <a:latin typeface="Arial"/>
                <a:cs typeface="Arial"/>
              </a:rPr>
              <a:t>MANAGEMENT </a:t>
            </a:r>
            <a:r>
              <a:rPr sz="3600" b="1" spc="-985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PRINCIPLES</a:t>
            </a:r>
            <a:r>
              <a:rPr sz="3600" b="1" dirty="0">
                <a:latin typeface="Arial"/>
                <a:cs typeface="Arial"/>
              </a:rPr>
              <a:t> </a:t>
            </a:r>
            <a:r>
              <a:rPr sz="3600" b="1" spc="-60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19215" y="5986271"/>
            <a:ext cx="722630" cy="719455"/>
          </a:xfrm>
          <a:custGeom>
            <a:avLst/>
            <a:gdLst/>
            <a:ahLst/>
            <a:cxnLst/>
            <a:rect l="l" t="t" r="r" b="b"/>
            <a:pathLst>
              <a:path w="722629" h="719454">
                <a:moveTo>
                  <a:pt x="361188" y="0"/>
                </a:moveTo>
                <a:lnTo>
                  <a:pt x="312168" y="3283"/>
                </a:lnTo>
                <a:lnTo>
                  <a:pt x="265156" y="12847"/>
                </a:lnTo>
                <a:lnTo>
                  <a:pt x="220581" y="28263"/>
                </a:lnTo>
                <a:lnTo>
                  <a:pt x="178872" y="49103"/>
                </a:lnTo>
                <a:lnTo>
                  <a:pt x="140460" y="74939"/>
                </a:lnTo>
                <a:lnTo>
                  <a:pt x="105775" y="105341"/>
                </a:lnTo>
                <a:lnTo>
                  <a:pt x="75246" y="139882"/>
                </a:lnTo>
                <a:lnTo>
                  <a:pt x="49304" y="178133"/>
                </a:lnTo>
                <a:lnTo>
                  <a:pt x="28378" y="219664"/>
                </a:lnTo>
                <a:lnTo>
                  <a:pt x="12899" y="264049"/>
                </a:lnTo>
                <a:lnTo>
                  <a:pt x="3296" y="310858"/>
                </a:lnTo>
                <a:lnTo>
                  <a:pt x="0" y="359663"/>
                </a:lnTo>
                <a:lnTo>
                  <a:pt x="3296" y="408469"/>
                </a:lnTo>
                <a:lnTo>
                  <a:pt x="12899" y="455278"/>
                </a:lnTo>
                <a:lnTo>
                  <a:pt x="28378" y="499663"/>
                </a:lnTo>
                <a:lnTo>
                  <a:pt x="49304" y="541194"/>
                </a:lnTo>
                <a:lnTo>
                  <a:pt x="75246" y="579445"/>
                </a:lnTo>
                <a:lnTo>
                  <a:pt x="105775" y="613986"/>
                </a:lnTo>
                <a:lnTo>
                  <a:pt x="140460" y="644388"/>
                </a:lnTo>
                <a:lnTo>
                  <a:pt x="178872" y="670224"/>
                </a:lnTo>
                <a:lnTo>
                  <a:pt x="220581" y="691064"/>
                </a:lnTo>
                <a:lnTo>
                  <a:pt x="265156" y="706480"/>
                </a:lnTo>
                <a:lnTo>
                  <a:pt x="312168" y="716044"/>
                </a:lnTo>
                <a:lnTo>
                  <a:pt x="361188" y="719327"/>
                </a:lnTo>
                <a:lnTo>
                  <a:pt x="410207" y="716044"/>
                </a:lnTo>
                <a:lnTo>
                  <a:pt x="457219" y="706480"/>
                </a:lnTo>
                <a:lnTo>
                  <a:pt x="501794" y="691064"/>
                </a:lnTo>
                <a:lnTo>
                  <a:pt x="543503" y="670224"/>
                </a:lnTo>
                <a:lnTo>
                  <a:pt x="581915" y="644388"/>
                </a:lnTo>
                <a:lnTo>
                  <a:pt x="616600" y="613986"/>
                </a:lnTo>
                <a:lnTo>
                  <a:pt x="647129" y="579445"/>
                </a:lnTo>
                <a:lnTo>
                  <a:pt x="673071" y="541194"/>
                </a:lnTo>
                <a:lnTo>
                  <a:pt x="693997" y="499663"/>
                </a:lnTo>
                <a:lnTo>
                  <a:pt x="709476" y="455278"/>
                </a:lnTo>
                <a:lnTo>
                  <a:pt x="719079" y="408469"/>
                </a:lnTo>
                <a:lnTo>
                  <a:pt x="722376" y="359663"/>
                </a:lnTo>
                <a:lnTo>
                  <a:pt x="719079" y="310858"/>
                </a:lnTo>
                <a:lnTo>
                  <a:pt x="709476" y="264049"/>
                </a:lnTo>
                <a:lnTo>
                  <a:pt x="693997" y="219664"/>
                </a:lnTo>
                <a:lnTo>
                  <a:pt x="673071" y="178133"/>
                </a:lnTo>
                <a:lnTo>
                  <a:pt x="647129" y="139882"/>
                </a:lnTo>
                <a:lnTo>
                  <a:pt x="616600" y="105341"/>
                </a:lnTo>
                <a:lnTo>
                  <a:pt x="581915" y="74939"/>
                </a:lnTo>
                <a:lnTo>
                  <a:pt x="543503" y="49103"/>
                </a:lnTo>
                <a:lnTo>
                  <a:pt x="501794" y="28263"/>
                </a:lnTo>
                <a:lnTo>
                  <a:pt x="457219" y="12847"/>
                </a:lnTo>
                <a:lnTo>
                  <a:pt x="410207" y="3283"/>
                </a:lnTo>
                <a:lnTo>
                  <a:pt x="361188" y="0"/>
                </a:lnTo>
                <a:close/>
              </a:path>
            </a:pathLst>
          </a:custGeom>
          <a:solidFill>
            <a:srgbClr val="D7D9D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3193" y="2524561"/>
            <a:ext cx="4999865" cy="30551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34555" y="2095627"/>
            <a:ext cx="2627630" cy="315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416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Apply direct pressure,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as needed (hemostatic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dressings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indicated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minor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bleeding)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800" dirty="0">
                <a:latin typeface="Arial MT"/>
                <a:cs typeface="Arial MT"/>
              </a:rPr>
              <a:t>Irrigate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&amp;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clean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wounds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Arial MT"/>
                <a:cs typeface="Arial MT"/>
              </a:rPr>
              <a:t>with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sterile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clean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water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985"/>
              </a:spcBef>
            </a:pPr>
            <a:r>
              <a:rPr sz="1800" dirty="0">
                <a:latin typeface="Arial MT"/>
                <a:cs typeface="Arial MT"/>
              </a:rPr>
              <a:t>Dress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wounds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with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gauze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bandages or </a:t>
            </a:r>
            <a:r>
              <a:rPr sz="1800" spc="-40" dirty="0">
                <a:latin typeface="Arial MT"/>
                <a:cs typeface="Arial MT"/>
              </a:rPr>
              <a:t>dry, 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clean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cloth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800" dirty="0">
                <a:latin typeface="Arial MT"/>
                <a:cs typeface="Arial MT"/>
              </a:rPr>
              <a:t>Administer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antibiotics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4136" y="5547156"/>
            <a:ext cx="425259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b="1" dirty="0">
                <a:latin typeface="Arial"/>
                <a:cs typeface="Arial"/>
              </a:rPr>
              <a:t>Hemostatic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dressings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not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indicated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minor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bleeding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598" y="1875485"/>
            <a:ext cx="380174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Non-life-threatening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921828"/>
                </a:solidFill>
                <a:latin typeface="Arial"/>
                <a:cs typeface="Arial"/>
              </a:rPr>
              <a:t>wounds</a:t>
            </a:r>
            <a:r>
              <a:rPr sz="1800" b="1" spc="-55" dirty="0">
                <a:solidFill>
                  <a:srgbClr val="921828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could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 MT"/>
                <a:cs typeface="Arial MT"/>
              </a:rPr>
              <a:t>include: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8294" y="2552522"/>
            <a:ext cx="2550795" cy="2178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Lacerations</a:t>
            </a:r>
            <a:r>
              <a:rPr sz="1800" spc="-1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without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 MT"/>
                <a:cs typeface="Arial MT"/>
              </a:rPr>
              <a:t>massive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bleeding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800" dirty="0">
                <a:latin typeface="Arial MT"/>
                <a:cs typeface="Arial MT"/>
              </a:rPr>
              <a:t>Abrasions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46200"/>
              </a:lnSpc>
              <a:spcBef>
                <a:spcPts val="15"/>
              </a:spcBef>
            </a:pPr>
            <a:r>
              <a:rPr sz="1800" spc="-5" dirty="0">
                <a:latin typeface="Arial MT"/>
                <a:cs typeface="Arial MT"/>
              </a:rPr>
              <a:t>Open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abdominal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wounds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Impaled objects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Amputation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spc="5" dirty="0">
                <a:latin typeface="Arial MT"/>
                <a:cs typeface="Arial MT"/>
              </a:rPr>
              <a:t>stumps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7481" y="2596895"/>
            <a:ext cx="114300" cy="508000"/>
          </a:xfrm>
          <a:custGeom>
            <a:avLst/>
            <a:gdLst/>
            <a:ahLst/>
            <a:cxnLst/>
            <a:rect l="l" t="t" r="r" b="b"/>
            <a:pathLst>
              <a:path w="114300" h="508000">
                <a:moveTo>
                  <a:pt x="0" y="507491"/>
                </a:moveTo>
                <a:lnTo>
                  <a:pt x="114300" y="507491"/>
                </a:lnTo>
                <a:lnTo>
                  <a:pt x="114300" y="0"/>
                </a:lnTo>
                <a:lnTo>
                  <a:pt x="0" y="0"/>
                </a:lnTo>
                <a:lnTo>
                  <a:pt x="0" y="507491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7481" y="3209544"/>
            <a:ext cx="114300" cy="323850"/>
          </a:xfrm>
          <a:custGeom>
            <a:avLst/>
            <a:gdLst/>
            <a:ahLst/>
            <a:cxnLst/>
            <a:rect l="l" t="t" r="r" b="b"/>
            <a:pathLst>
              <a:path w="114300" h="323850">
                <a:moveTo>
                  <a:pt x="0" y="323595"/>
                </a:moveTo>
                <a:lnTo>
                  <a:pt x="114300" y="323595"/>
                </a:lnTo>
                <a:lnTo>
                  <a:pt x="114300" y="0"/>
                </a:lnTo>
                <a:lnTo>
                  <a:pt x="0" y="0"/>
                </a:lnTo>
                <a:lnTo>
                  <a:pt x="0" y="323595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7481" y="3596640"/>
            <a:ext cx="114300" cy="323850"/>
          </a:xfrm>
          <a:custGeom>
            <a:avLst/>
            <a:gdLst/>
            <a:ahLst/>
            <a:cxnLst/>
            <a:rect l="l" t="t" r="r" b="b"/>
            <a:pathLst>
              <a:path w="114300" h="323850">
                <a:moveTo>
                  <a:pt x="0" y="323596"/>
                </a:moveTo>
                <a:lnTo>
                  <a:pt x="114300" y="323596"/>
                </a:lnTo>
                <a:lnTo>
                  <a:pt x="114300" y="0"/>
                </a:lnTo>
                <a:lnTo>
                  <a:pt x="0" y="0"/>
                </a:lnTo>
                <a:lnTo>
                  <a:pt x="0" y="323596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7481" y="4029455"/>
            <a:ext cx="114300" cy="323850"/>
          </a:xfrm>
          <a:custGeom>
            <a:avLst/>
            <a:gdLst/>
            <a:ahLst/>
            <a:cxnLst/>
            <a:rect l="l" t="t" r="r" b="b"/>
            <a:pathLst>
              <a:path w="114300" h="323850">
                <a:moveTo>
                  <a:pt x="0" y="323596"/>
                </a:moveTo>
                <a:lnTo>
                  <a:pt x="114300" y="323596"/>
                </a:lnTo>
                <a:lnTo>
                  <a:pt x="114300" y="0"/>
                </a:lnTo>
                <a:lnTo>
                  <a:pt x="0" y="0"/>
                </a:lnTo>
                <a:lnTo>
                  <a:pt x="0" y="323596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7481" y="4474464"/>
            <a:ext cx="114300" cy="323850"/>
          </a:xfrm>
          <a:custGeom>
            <a:avLst/>
            <a:gdLst/>
            <a:ahLst/>
            <a:cxnLst/>
            <a:rect l="l" t="t" r="r" b="b"/>
            <a:pathLst>
              <a:path w="114300" h="323850">
                <a:moveTo>
                  <a:pt x="0" y="323596"/>
                </a:moveTo>
                <a:lnTo>
                  <a:pt x="114300" y="323596"/>
                </a:lnTo>
                <a:lnTo>
                  <a:pt x="114300" y="0"/>
                </a:lnTo>
                <a:lnTo>
                  <a:pt x="0" y="0"/>
                </a:lnTo>
                <a:lnTo>
                  <a:pt x="0" y="323596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9723119" y="3355847"/>
            <a:ext cx="2182495" cy="3167380"/>
            <a:chOff x="9723119" y="3355847"/>
            <a:chExt cx="2182495" cy="316738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0695" y="3355847"/>
              <a:ext cx="1764792" cy="17647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23119" y="4700015"/>
              <a:ext cx="1456944" cy="1822704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7041642" y="2133600"/>
            <a:ext cx="114300" cy="1043940"/>
          </a:xfrm>
          <a:custGeom>
            <a:avLst/>
            <a:gdLst/>
            <a:ahLst/>
            <a:cxnLst/>
            <a:rect l="l" t="t" r="r" b="b"/>
            <a:pathLst>
              <a:path w="114300" h="1043939">
                <a:moveTo>
                  <a:pt x="0" y="1043939"/>
                </a:moveTo>
                <a:lnTo>
                  <a:pt x="114300" y="1043939"/>
                </a:lnTo>
                <a:lnTo>
                  <a:pt x="114300" y="0"/>
                </a:lnTo>
                <a:lnTo>
                  <a:pt x="0" y="0"/>
                </a:lnTo>
                <a:lnTo>
                  <a:pt x="0" y="1043939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41642" y="3355847"/>
            <a:ext cx="114300" cy="521970"/>
          </a:xfrm>
          <a:custGeom>
            <a:avLst/>
            <a:gdLst/>
            <a:ahLst/>
            <a:cxnLst/>
            <a:rect l="l" t="t" r="r" b="b"/>
            <a:pathLst>
              <a:path w="114300" h="521970">
                <a:moveTo>
                  <a:pt x="0" y="521969"/>
                </a:moveTo>
                <a:lnTo>
                  <a:pt x="114300" y="521969"/>
                </a:lnTo>
                <a:lnTo>
                  <a:pt x="114300" y="0"/>
                </a:lnTo>
                <a:lnTo>
                  <a:pt x="0" y="0"/>
                </a:lnTo>
                <a:lnTo>
                  <a:pt x="0" y="521969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41642" y="4029455"/>
            <a:ext cx="114300" cy="807085"/>
          </a:xfrm>
          <a:custGeom>
            <a:avLst/>
            <a:gdLst/>
            <a:ahLst/>
            <a:cxnLst/>
            <a:rect l="l" t="t" r="r" b="b"/>
            <a:pathLst>
              <a:path w="114300" h="807085">
                <a:moveTo>
                  <a:pt x="0" y="806704"/>
                </a:moveTo>
                <a:lnTo>
                  <a:pt x="114300" y="806704"/>
                </a:lnTo>
                <a:lnTo>
                  <a:pt x="114300" y="0"/>
                </a:lnTo>
                <a:lnTo>
                  <a:pt x="0" y="0"/>
                </a:lnTo>
                <a:lnTo>
                  <a:pt x="0" y="806704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41642" y="4977384"/>
            <a:ext cx="114300" cy="323850"/>
          </a:xfrm>
          <a:custGeom>
            <a:avLst/>
            <a:gdLst/>
            <a:ahLst/>
            <a:cxnLst/>
            <a:rect l="l" t="t" r="r" b="b"/>
            <a:pathLst>
              <a:path w="114300" h="323850">
                <a:moveTo>
                  <a:pt x="0" y="323596"/>
                </a:moveTo>
                <a:lnTo>
                  <a:pt x="114300" y="323596"/>
                </a:lnTo>
                <a:lnTo>
                  <a:pt x="114300" y="0"/>
                </a:lnTo>
                <a:lnTo>
                  <a:pt x="0" y="0"/>
                </a:lnTo>
                <a:lnTo>
                  <a:pt x="0" y="323596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40695" y="1441703"/>
            <a:ext cx="1764792" cy="176783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066790" y="6026369"/>
            <a:ext cx="431165" cy="59753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200" spc="-1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37835" y="6039750"/>
            <a:ext cx="770255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P</a:t>
            </a:r>
            <a:r>
              <a:rPr sz="3200" spc="-85" dirty="0">
                <a:solidFill>
                  <a:srgbClr val="2D3334"/>
                </a:solidFill>
                <a:latin typeface="Arial Black"/>
                <a:cs typeface="Arial Black"/>
              </a:rPr>
              <a:t> 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75831" y="6039750"/>
            <a:ext cx="318770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02542" y="6595503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6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8228" y="3698875"/>
            <a:ext cx="22961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latin typeface="Arial"/>
                <a:cs typeface="Arial"/>
              </a:rPr>
              <a:t>MANAGEMENT </a:t>
            </a:r>
            <a:r>
              <a:rPr sz="1600" b="1" dirty="0">
                <a:latin typeface="Arial"/>
                <a:cs typeface="Arial"/>
              </a:rPr>
              <a:t>STEPS: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61704" y="1813560"/>
            <a:ext cx="2783205" cy="4173220"/>
          </a:xfrm>
          <a:custGeom>
            <a:avLst/>
            <a:gdLst/>
            <a:ahLst/>
            <a:cxnLst/>
            <a:rect l="l" t="t" r="r" b="b"/>
            <a:pathLst>
              <a:path w="2783204" h="4173220">
                <a:moveTo>
                  <a:pt x="2685415" y="0"/>
                </a:moveTo>
                <a:lnTo>
                  <a:pt x="97409" y="0"/>
                </a:lnTo>
                <a:lnTo>
                  <a:pt x="59471" y="7647"/>
                </a:lnTo>
                <a:lnTo>
                  <a:pt x="28511" y="28511"/>
                </a:lnTo>
                <a:lnTo>
                  <a:pt x="7647" y="59471"/>
                </a:lnTo>
                <a:lnTo>
                  <a:pt x="0" y="97409"/>
                </a:lnTo>
                <a:lnTo>
                  <a:pt x="0" y="4075290"/>
                </a:lnTo>
                <a:lnTo>
                  <a:pt x="7647" y="4113208"/>
                </a:lnTo>
                <a:lnTo>
                  <a:pt x="28511" y="4144175"/>
                </a:lnTo>
                <a:lnTo>
                  <a:pt x="59471" y="4165055"/>
                </a:lnTo>
                <a:lnTo>
                  <a:pt x="97409" y="4172712"/>
                </a:lnTo>
                <a:lnTo>
                  <a:pt x="2685415" y="4172712"/>
                </a:lnTo>
                <a:lnTo>
                  <a:pt x="2723352" y="4165055"/>
                </a:lnTo>
                <a:lnTo>
                  <a:pt x="2754312" y="4144175"/>
                </a:lnTo>
                <a:lnTo>
                  <a:pt x="2775176" y="4113208"/>
                </a:lnTo>
                <a:lnTo>
                  <a:pt x="2782824" y="4075290"/>
                </a:lnTo>
                <a:lnTo>
                  <a:pt x="2782824" y="97409"/>
                </a:lnTo>
                <a:lnTo>
                  <a:pt x="2775176" y="59471"/>
                </a:lnTo>
                <a:lnTo>
                  <a:pt x="2754312" y="28511"/>
                </a:lnTo>
                <a:lnTo>
                  <a:pt x="2723352" y="7647"/>
                </a:lnTo>
                <a:lnTo>
                  <a:pt x="2685415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439545" marR="5080" indent="-1390650">
              <a:lnSpc>
                <a:spcPts val="3890"/>
              </a:lnSpc>
              <a:spcBef>
                <a:spcPts val="590"/>
              </a:spcBef>
            </a:pPr>
            <a:r>
              <a:rPr dirty="0">
                <a:solidFill>
                  <a:srgbClr val="921828"/>
                </a:solidFill>
              </a:rPr>
              <a:t>OPEN</a:t>
            </a:r>
            <a:r>
              <a:rPr spc="-180" dirty="0">
                <a:solidFill>
                  <a:srgbClr val="921828"/>
                </a:solidFill>
              </a:rPr>
              <a:t> </a:t>
            </a:r>
            <a:r>
              <a:rPr spc="-15" dirty="0">
                <a:solidFill>
                  <a:srgbClr val="921828"/>
                </a:solidFill>
              </a:rPr>
              <a:t>ABDOMINAL</a:t>
            </a:r>
            <a:r>
              <a:rPr spc="20" dirty="0">
                <a:solidFill>
                  <a:srgbClr val="921828"/>
                </a:solidFill>
              </a:rPr>
              <a:t> </a:t>
            </a:r>
            <a:r>
              <a:rPr spc="-5" dirty="0">
                <a:solidFill>
                  <a:srgbClr val="921828"/>
                </a:solidFill>
              </a:rPr>
              <a:t>WOUND </a:t>
            </a:r>
            <a:r>
              <a:rPr spc="-990" dirty="0">
                <a:solidFill>
                  <a:srgbClr val="921828"/>
                </a:solidFill>
              </a:rPr>
              <a:t> </a:t>
            </a:r>
            <a:r>
              <a:rPr spc="-15" dirty="0"/>
              <a:t>MANAGEMENT</a:t>
            </a:r>
          </a:p>
        </p:txBody>
      </p:sp>
      <p:sp>
        <p:nvSpPr>
          <p:cNvPr id="7" name="object 7"/>
          <p:cNvSpPr/>
          <p:nvPr/>
        </p:nvSpPr>
        <p:spPr>
          <a:xfrm>
            <a:off x="5919215" y="5986271"/>
            <a:ext cx="722630" cy="719455"/>
          </a:xfrm>
          <a:custGeom>
            <a:avLst/>
            <a:gdLst/>
            <a:ahLst/>
            <a:cxnLst/>
            <a:rect l="l" t="t" r="r" b="b"/>
            <a:pathLst>
              <a:path w="722629" h="719454">
                <a:moveTo>
                  <a:pt x="361188" y="0"/>
                </a:moveTo>
                <a:lnTo>
                  <a:pt x="312168" y="3283"/>
                </a:lnTo>
                <a:lnTo>
                  <a:pt x="265156" y="12847"/>
                </a:lnTo>
                <a:lnTo>
                  <a:pt x="220581" y="28263"/>
                </a:lnTo>
                <a:lnTo>
                  <a:pt x="178872" y="49103"/>
                </a:lnTo>
                <a:lnTo>
                  <a:pt x="140460" y="74939"/>
                </a:lnTo>
                <a:lnTo>
                  <a:pt x="105775" y="105341"/>
                </a:lnTo>
                <a:lnTo>
                  <a:pt x="75246" y="139882"/>
                </a:lnTo>
                <a:lnTo>
                  <a:pt x="49304" y="178133"/>
                </a:lnTo>
                <a:lnTo>
                  <a:pt x="28378" y="219664"/>
                </a:lnTo>
                <a:lnTo>
                  <a:pt x="12899" y="264049"/>
                </a:lnTo>
                <a:lnTo>
                  <a:pt x="3296" y="310858"/>
                </a:lnTo>
                <a:lnTo>
                  <a:pt x="0" y="359663"/>
                </a:lnTo>
                <a:lnTo>
                  <a:pt x="3296" y="408469"/>
                </a:lnTo>
                <a:lnTo>
                  <a:pt x="12899" y="455278"/>
                </a:lnTo>
                <a:lnTo>
                  <a:pt x="28378" y="499663"/>
                </a:lnTo>
                <a:lnTo>
                  <a:pt x="49304" y="541194"/>
                </a:lnTo>
                <a:lnTo>
                  <a:pt x="75246" y="579445"/>
                </a:lnTo>
                <a:lnTo>
                  <a:pt x="105775" y="613986"/>
                </a:lnTo>
                <a:lnTo>
                  <a:pt x="140460" y="644388"/>
                </a:lnTo>
                <a:lnTo>
                  <a:pt x="178872" y="670224"/>
                </a:lnTo>
                <a:lnTo>
                  <a:pt x="220581" y="691064"/>
                </a:lnTo>
                <a:lnTo>
                  <a:pt x="265156" y="706480"/>
                </a:lnTo>
                <a:lnTo>
                  <a:pt x="312168" y="716044"/>
                </a:lnTo>
                <a:lnTo>
                  <a:pt x="361188" y="719327"/>
                </a:lnTo>
                <a:lnTo>
                  <a:pt x="410207" y="716044"/>
                </a:lnTo>
                <a:lnTo>
                  <a:pt x="457219" y="706480"/>
                </a:lnTo>
                <a:lnTo>
                  <a:pt x="501794" y="691064"/>
                </a:lnTo>
                <a:lnTo>
                  <a:pt x="543503" y="670224"/>
                </a:lnTo>
                <a:lnTo>
                  <a:pt x="581915" y="644388"/>
                </a:lnTo>
                <a:lnTo>
                  <a:pt x="616600" y="613986"/>
                </a:lnTo>
                <a:lnTo>
                  <a:pt x="647129" y="579445"/>
                </a:lnTo>
                <a:lnTo>
                  <a:pt x="673071" y="541194"/>
                </a:lnTo>
                <a:lnTo>
                  <a:pt x="693997" y="499663"/>
                </a:lnTo>
                <a:lnTo>
                  <a:pt x="709476" y="455278"/>
                </a:lnTo>
                <a:lnTo>
                  <a:pt x="719079" y="408469"/>
                </a:lnTo>
                <a:lnTo>
                  <a:pt x="722376" y="359663"/>
                </a:lnTo>
                <a:lnTo>
                  <a:pt x="719079" y="310858"/>
                </a:lnTo>
                <a:lnTo>
                  <a:pt x="709476" y="264049"/>
                </a:lnTo>
                <a:lnTo>
                  <a:pt x="693997" y="219664"/>
                </a:lnTo>
                <a:lnTo>
                  <a:pt x="673071" y="178133"/>
                </a:lnTo>
                <a:lnTo>
                  <a:pt x="647129" y="139882"/>
                </a:lnTo>
                <a:lnTo>
                  <a:pt x="616600" y="105341"/>
                </a:lnTo>
                <a:lnTo>
                  <a:pt x="581915" y="74939"/>
                </a:lnTo>
                <a:lnTo>
                  <a:pt x="543503" y="49103"/>
                </a:lnTo>
                <a:lnTo>
                  <a:pt x="501794" y="28263"/>
                </a:lnTo>
                <a:lnTo>
                  <a:pt x="457219" y="12847"/>
                </a:lnTo>
                <a:lnTo>
                  <a:pt x="410207" y="3283"/>
                </a:lnTo>
                <a:lnTo>
                  <a:pt x="361188" y="0"/>
                </a:lnTo>
                <a:close/>
              </a:path>
            </a:pathLst>
          </a:custGeom>
          <a:solidFill>
            <a:srgbClr val="D7D9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2714" y="2789681"/>
            <a:ext cx="2084705" cy="2838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0795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Arial"/>
                <a:cs typeface="Arial"/>
              </a:rPr>
              <a:t>DO NOT </a:t>
            </a:r>
            <a:r>
              <a:rPr sz="1600" dirty="0">
                <a:latin typeface="Arial MT"/>
                <a:cs typeface="Arial MT"/>
              </a:rPr>
              <a:t>attempt if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there </a:t>
            </a:r>
            <a:r>
              <a:rPr sz="1600" dirty="0">
                <a:latin typeface="Arial MT"/>
                <a:cs typeface="Arial MT"/>
              </a:rPr>
              <a:t>is </a:t>
            </a:r>
            <a:r>
              <a:rPr sz="1600" spc="-5" dirty="0">
                <a:latin typeface="Arial MT"/>
                <a:cs typeface="Arial MT"/>
              </a:rPr>
              <a:t>evidence of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ruptured </a:t>
            </a:r>
            <a:r>
              <a:rPr sz="1600" spc="-10" dirty="0">
                <a:latin typeface="Arial MT"/>
                <a:cs typeface="Arial MT"/>
              </a:rPr>
              <a:t>bowel </a:t>
            </a:r>
            <a:r>
              <a:rPr sz="1600" spc="-5" dirty="0">
                <a:latin typeface="Arial MT"/>
                <a:cs typeface="Arial MT"/>
              </a:rPr>
              <a:t> (gastric/intestinal </a:t>
            </a:r>
            <a:r>
              <a:rPr sz="1600" dirty="0">
                <a:latin typeface="Arial MT"/>
                <a:cs typeface="Arial MT"/>
              </a:rPr>
              <a:t>fluid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 </a:t>
            </a:r>
            <a:r>
              <a:rPr sz="1600" dirty="0">
                <a:latin typeface="Arial MT"/>
                <a:cs typeface="Arial MT"/>
              </a:rPr>
              <a:t>stool </a:t>
            </a:r>
            <a:r>
              <a:rPr sz="1600" spc="-5" dirty="0">
                <a:latin typeface="Arial MT"/>
                <a:cs typeface="Arial MT"/>
              </a:rPr>
              <a:t>leakage) or </a:t>
            </a:r>
            <a:r>
              <a:rPr sz="1600" dirty="0">
                <a:latin typeface="Arial MT"/>
                <a:cs typeface="Arial MT"/>
              </a:rPr>
              <a:t> active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bleeding.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1600" b="1" dirty="0">
                <a:latin typeface="Arial"/>
                <a:cs typeface="Arial"/>
              </a:rPr>
              <a:t>DO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NOT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FORCE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latin typeface="Arial MT"/>
                <a:cs typeface="Arial MT"/>
              </a:rPr>
              <a:t>contents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into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abdomen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 </a:t>
            </a:r>
            <a:r>
              <a:rPr sz="1600" dirty="0">
                <a:latin typeface="Arial MT"/>
                <a:cs typeface="Arial MT"/>
              </a:rPr>
              <a:t>actively </a:t>
            </a:r>
            <a:r>
              <a:rPr sz="1600" spc="-5" dirty="0">
                <a:latin typeface="Arial MT"/>
                <a:cs typeface="Arial MT"/>
              </a:rPr>
              <a:t>bleeding </a:t>
            </a:r>
            <a:r>
              <a:rPr sz="1600" dirty="0">
                <a:latin typeface="Arial MT"/>
                <a:cs typeface="Arial MT"/>
              </a:rPr>
              <a:t> viscera </a:t>
            </a:r>
            <a:r>
              <a:rPr sz="1600" spc="-5" dirty="0">
                <a:latin typeface="Arial MT"/>
                <a:cs typeface="Arial MT"/>
              </a:rPr>
              <a:t>or </a:t>
            </a:r>
            <a:r>
              <a:rPr sz="1600" dirty="0">
                <a:latin typeface="Arial MT"/>
                <a:cs typeface="Arial MT"/>
              </a:rPr>
              <a:t>remove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foreign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objects.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287256" y="2039111"/>
            <a:ext cx="512445" cy="3552190"/>
            <a:chOff x="9287256" y="2039111"/>
            <a:chExt cx="512445" cy="3552190"/>
          </a:xfrm>
        </p:grpSpPr>
        <p:sp>
          <p:nvSpPr>
            <p:cNvPr id="10" name="object 10"/>
            <p:cNvSpPr/>
            <p:nvPr/>
          </p:nvSpPr>
          <p:spPr>
            <a:xfrm>
              <a:off x="9306306" y="2828543"/>
              <a:ext cx="114300" cy="1403350"/>
            </a:xfrm>
            <a:custGeom>
              <a:avLst/>
              <a:gdLst/>
              <a:ahLst/>
              <a:cxnLst/>
              <a:rect l="l" t="t" r="r" b="b"/>
              <a:pathLst>
                <a:path w="114300" h="1403350">
                  <a:moveTo>
                    <a:pt x="0" y="1403095"/>
                  </a:moveTo>
                  <a:lnTo>
                    <a:pt x="114300" y="1403095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1403095"/>
                  </a:lnTo>
                  <a:close/>
                </a:path>
              </a:pathLst>
            </a:custGeom>
            <a:solidFill>
              <a:srgbClr val="921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7256" y="2039111"/>
              <a:ext cx="512064" cy="4450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306306" y="4447032"/>
              <a:ext cx="114300" cy="1144270"/>
            </a:xfrm>
            <a:custGeom>
              <a:avLst/>
              <a:gdLst/>
              <a:ahLst/>
              <a:cxnLst/>
              <a:rect l="l" t="t" r="r" b="b"/>
              <a:pathLst>
                <a:path w="114300" h="1144270">
                  <a:moveTo>
                    <a:pt x="0" y="1144193"/>
                  </a:moveTo>
                  <a:lnTo>
                    <a:pt x="114300" y="1144193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1144193"/>
                  </a:lnTo>
                  <a:close/>
                </a:path>
              </a:pathLst>
            </a:custGeom>
            <a:solidFill>
              <a:srgbClr val="921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906761" y="2069033"/>
            <a:ext cx="15144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921828"/>
                </a:solidFill>
                <a:latin typeface="Arial"/>
                <a:cs typeface="Arial"/>
              </a:rPr>
              <a:t>C</a:t>
            </a:r>
            <a:r>
              <a:rPr sz="2400" b="1" i="1" spc="-15" dirty="0">
                <a:solidFill>
                  <a:srgbClr val="921828"/>
                </a:solidFill>
                <a:latin typeface="Arial"/>
                <a:cs typeface="Arial"/>
              </a:rPr>
              <a:t>A</a:t>
            </a:r>
            <a:r>
              <a:rPr sz="2400" b="1" i="1" dirty="0">
                <a:solidFill>
                  <a:srgbClr val="921828"/>
                </a:solidFill>
                <a:latin typeface="Arial"/>
                <a:cs typeface="Arial"/>
              </a:rPr>
              <a:t>U</a:t>
            </a:r>
            <a:r>
              <a:rPr sz="2400" b="1" i="1" spc="-10" dirty="0">
                <a:solidFill>
                  <a:srgbClr val="921828"/>
                </a:solidFill>
                <a:latin typeface="Arial"/>
                <a:cs typeface="Arial"/>
              </a:rPr>
              <a:t>T</a:t>
            </a:r>
            <a:r>
              <a:rPr sz="2400" b="1" i="1" dirty="0">
                <a:solidFill>
                  <a:srgbClr val="921828"/>
                </a:solidFill>
                <a:latin typeface="Arial"/>
                <a:cs typeface="Arial"/>
              </a:rPr>
              <a:t>ION</a:t>
            </a:r>
            <a:r>
              <a:rPr sz="2400" b="1" dirty="0">
                <a:solidFill>
                  <a:srgbClr val="921828"/>
                </a:solid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2075" y="4025010"/>
            <a:ext cx="2192020" cy="1608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b="1" spc="-15" dirty="0">
                <a:latin typeface="Arial"/>
                <a:cs typeface="Arial"/>
              </a:rPr>
              <a:t>PLACE </a:t>
            </a:r>
            <a:r>
              <a:rPr sz="1600" dirty="0">
                <a:latin typeface="Arial MT"/>
                <a:cs typeface="Arial MT"/>
              </a:rPr>
              <a:t>the casualty in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supine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position,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knees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flexed</a:t>
            </a:r>
            <a:endParaRPr sz="1600">
              <a:latin typeface="Arial MT"/>
              <a:cs typeface="Arial MT"/>
            </a:endParaRPr>
          </a:p>
          <a:p>
            <a:pPr marL="24765" marR="258445">
              <a:lnSpc>
                <a:spcPct val="100000"/>
              </a:lnSpc>
              <a:spcBef>
                <a:spcPts val="935"/>
              </a:spcBef>
            </a:pPr>
            <a:r>
              <a:rPr sz="1600" b="1" dirty="0">
                <a:latin typeface="Arial"/>
                <a:cs typeface="Arial"/>
              </a:rPr>
              <a:t>Expose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10" dirty="0">
                <a:latin typeface="Arial MT"/>
                <a:cs typeface="Arial MT"/>
              </a:rPr>
              <a:t>wound 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inspecting</a:t>
            </a:r>
            <a:r>
              <a:rPr sz="1600" spc="-9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for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DCAP-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BLS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TRD-P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15639" y="4025010"/>
            <a:ext cx="2371725" cy="1356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180" marR="35687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Arial"/>
                <a:cs typeface="Arial"/>
              </a:rPr>
              <a:t>Rinse</a:t>
            </a:r>
            <a:r>
              <a:rPr sz="1600" b="1" spc="-50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wound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clean </a:t>
            </a:r>
            <a:r>
              <a:rPr sz="1600" spc="-5" dirty="0">
                <a:latin typeface="Arial MT"/>
                <a:cs typeface="Arial MT"/>
              </a:rPr>
              <a:t>(and warm, </a:t>
            </a:r>
            <a:r>
              <a:rPr sz="1600" dirty="0">
                <a:latin typeface="Arial MT"/>
                <a:cs typeface="Arial MT"/>
              </a:rPr>
              <a:t>if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possible)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fluid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600" b="1" spc="-15" dirty="0">
                <a:latin typeface="Arial"/>
                <a:cs typeface="Arial"/>
              </a:rPr>
              <a:t>Apply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CoTCCC-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Arial MT"/>
                <a:cs typeface="Arial MT"/>
              </a:rPr>
              <a:t>recommended</a:t>
            </a:r>
            <a:r>
              <a:rPr sz="1600" spc="-9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hemostatic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15639" y="5355082"/>
            <a:ext cx="2634615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latin typeface="Arial MT"/>
                <a:cs typeface="Arial MT"/>
              </a:rPr>
              <a:t>dressing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hemostatic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agent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5" dirty="0">
                <a:latin typeface="Arial MT"/>
                <a:cs typeface="Arial MT"/>
              </a:rPr>
              <a:t>to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any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uncontrolled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bleeding.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46926" y="3976192"/>
            <a:ext cx="2150745" cy="12471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600" spc="-5" dirty="0">
                <a:latin typeface="Arial MT"/>
                <a:cs typeface="Arial MT"/>
              </a:rPr>
              <a:t>Consider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5" dirty="0">
                <a:latin typeface="Arial MT"/>
                <a:cs typeface="Arial MT"/>
              </a:rPr>
              <a:t>a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b="1" spc="5" dirty="0">
                <a:latin typeface="Arial"/>
                <a:cs typeface="Arial"/>
              </a:rPr>
              <a:t>single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brief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attempt </a:t>
            </a:r>
            <a:r>
              <a:rPr sz="1600" spc="-5" dirty="0">
                <a:latin typeface="Arial MT"/>
                <a:cs typeface="Arial MT"/>
              </a:rPr>
              <a:t>(&lt;60 </a:t>
            </a:r>
            <a:r>
              <a:rPr sz="1600" dirty="0">
                <a:latin typeface="Arial MT"/>
                <a:cs typeface="Arial MT"/>
              </a:rPr>
              <a:t>sec.) </a:t>
            </a:r>
            <a:r>
              <a:rPr sz="1600" spc="5" dirty="0">
                <a:latin typeface="Arial MT"/>
                <a:cs typeface="Arial MT"/>
              </a:rPr>
              <a:t>to 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reduce/replace </a:t>
            </a:r>
            <a:r>
              <a:rPr sz="1600" dirty="0">
                <a:latin typeface="Arial MT"/>
                <a:cs typeface="Arial MT"/>
              </a:rPr>
              <a:t> eviscerated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Arial MT"/>
                <a:cs typeface="Arial MT"/>
              </a:rPr>
              <a:t>abdominal</a:t>
            </a:r>
            <a:r>
              <a:rPr sz="1600" spc="-7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contents.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2336" y="4008120"/>
            <a:ext cx="381000" cy="384175"/>
          </a:xfrm>
          <a:custGeom>
            <a:avLst/>
            <a:gdLst/>
            <a:ahLst/>
            <a:cxnLst/>
            <a:rect l="l" t="t" r="r" b="b"/>
            <a:pathLst>
              <a:path w="381000" h="384175">
                <a:moveTo>
                  <a:pt x="190500" y="0"/>
                </a:moveTo>
                <a:lnTo>
                  <a:pt x="146821" y="5071"/>
                </a:lnTo>
                <a:lnTo>
                  <a:pt x="106724" y="19518"/>
                </a:lnTo>
                <a:lnTo>
                  <a:pt x="71353" y="42187"/>
                </a:lnTo>
                <a:lnTo>
                  <a:pt x="41851" y="71925"/>
                </a:lnTo>
                <a:lnTo>
                  <a:pt x="19363" y="107579"/>
                </a:lnTo>
                <a:lnTo>
                  <a:pt x="5031" y="147996"/>
                </a:lnTo>
                <a:lnTo>
                  <a:pt x="0" y="192023"/>
                </a:lnTo>
                <a:lnTo>
                  <a:pt x="5031" y="236051"/>
                </a:lnTo>
                <a:lnTo>
                  <a:pt x="19363" y="276468"/>
                </a:lnTo>
                <a:lnTo>
                  <a:pt x="41851" y="312122"/>
                </a:lnTo>
                <a:lnTo>
                  <a:pt x="71353" y="341860"/>
                </a:lnTo>
                <a:lnTo>
                  <a:pt x="106724" y="364529"/>
                </a:lnTo>
                <a:lnTo>
                  <a:pt x="146821" y="378976"/>
                </a:lnTo>
                <a:lnTo>
                  <a:pt x="190500" y="384047"/>
                </a:lnTo>
                <a:lnTo>
                  <a:pt x="234178" y="378976"/>
                </a:lnTo>
                <a:lnTo>
                  <a:pt x="274275" y="364529"/>
                </a:lnTo>
                <a:lnTo>
                  <a:pt x="309646" y="341860"/>
                </a:lnTo>
                <a:lnTo>
                  <a:pt x="339148" y="312122"/>
                </a:lnTo>
                <a:lnTo>
                  <a:pt x="361636" y="276468"/>
                </a:lnTo>
                <a:lnTo>
                  <a:pt x="375968" y="236051"/>
                </a:lnTo>
                <a:lnTo>
                  <a:pt x="381000" y="192023"/>
                </a:lnTo>
                <a:lnTo>
                  <a:pt x="375968" y="147996"/>
                </a:lnTo>
                <a:lnTo>
                  <a:pt x="361636" y="107579"/>
                </a:lnTo>
                <a:lnTo>
                  <a:pt x="339148" y="71925"/>
                </a:lnTo>
                <a:lnTo>
                  <a:pt x="309646" y="42187"/>
                </a:lnTo>
                <a:lnTo>
                  <a:pt x="274275" y="19518"/>
                </a:lnTo>
                <a:lnTo>
                  <a:pt x="234178" y="5071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15823" y="4045407"/>
            <a:ext cx="153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2336" y="4898135"/>
            <a:ext cx="381000" cy="384175"/>
          </a:xfrm>
          <a:custGeom>
            <a:avLst/>
            <a:gdLst/>
            <a:ahLst/>
            <a:cxnLst/>
            <a:rect l="l" t="t" r="r" b="b"/>
            <a:pathLst>
              <a:path w="381000" h="384175">
                <a:moveTo>
                  <a:pt x="190500" y="0"/>
                </a:moveTo>
                <a:lnTo>
                  <a:pt x="146821" y="5071"/>
                </a:lnTo>
                <a:lnTo>
                  <a:pt x="106724" y="19518"/>
                </a:lnTo>
                <a:lnTo>
                  <a:pt x="71353" y="42187"/>
                </a:lnTo>
                <a:lnTo>
                  <a:pt x="41851" y="71925"/>
                </a:lnTo>
                <a:lnTo>
                  <a:pt x="19363" y="107579"/>
                </a:lnTo>
                <a:lnTo>
                  <a:pt x="5031" y="147996"/>
                </a:lnTo>
                <a:lnTo>
                  <a:pt x="0" y="192024"/>
                </a:lnTo>
                <a:lnTo>
                  <a:pt x="5031" y="236051"/>
                </a:lnTo>
                <a:lnTo>
                  <a:pt x="19363" y="276468"/>
                </a:lnTo>
                <a:lnTo>
                  <a:pt x="41851" y="312122"/>
                </a:lnTo>
                <a:lnTo>
                  <a:pt x="71353" y="341860"/>
                </a:lnTo>
                <a:lnTo>
                  <a:pt x="106724" y="364529"/>
                </a:lnTo>
                <a:lnTo>
                  <a:pt x="146821" y="378976"/>
                </a:lnTo>
                <a:lnTo>
                  <a:pt x="190500" y="384047"/>
                </a:lnTo>
                <a:lnTo>
                  <a:pt x="234178" y="378976"/>
                </a:lnTo>
                <a:lnTo>
                  <a:pt x="274275" y="364529"/>
                </a:lnTo>
                <a:lnTo>
                  <a:pt x="309646" y="341860"/>
                </a:lnTo>
                <a:lnTo>
                  <a:pt x="339148" y="312122"/>
                </a:lnTo>
                <a:lnTo>
                  <a:pt x="361636" y="276468"/>
                </a:lnTo>
                <a:lnTo>
                  <a:pt x="375968" y="236051"/>
                </a:lnTo>
                <a:lnTo>
                  <a:pt x="381000" y="192024"/>
                </a:lnTo>
                <a:lnTo>
                  <a:pt x="375968" y="147996"/>
                </a:lnTo>
                <a:lnTo>
                  <a:pt x="361636" y="107579"/>
                </a:lnTo>
                <a:lnTo>
                  <a:pt x="339148" y="71925"/>
                </a:lnTo>
                <a:lnTo>
                  <a:pt x="309646" y="42187"/>
                </a:lnTo>
                <a:lnTo>
                  <a:pt x="274275" y="19518"/>
                </a:lnTo>
                <a:lnTo>
                  <a:pt x="234178" y="5071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15823" y="4935677"/>
            <a:ext cx="153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73552" y="3989832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6837" y="5034"/>
                </a:lnTo>
                <a:lnTo>
                  <a:pt x="106746" y="19372"/>
                </a:lnTo>
                <a:lnTo>
                  <a:pt x="71374" y="41867"/>
                </a:lnTo>
                <a:lnTo>
                  <a:pt x="41867" y="71374"/>
                </a:lnTo>
                <a:lnTo>
                  <a:pt x="19372" y="106746"/>
                </a:lnTo>
                <a:lnTo>
                  <a:pt x="5034" y="146837"/>
                </a:lnTo>
                <a:lnTo>
                  <a:pt x="0" y="190500"/>
                </a:lnTo>
                <a:lnTo>
                  <a:pt x="5034" y="234162"/>
                </a:lnTo>
                <a:lnTo>
                  <a:pt x="19372" y="274253"/>
                </a:lnTo>
                <a:lnTo>
                  <a:pt x="41867" y="309625"/>
                </a:lnTo>
                <a:lnTo>
                  <a:pt x="71374" y="339132"/>
                </a:lnTo>
                <a:lnTo>
                  <a:pt x="106746" y="361627"/>
                </a:lnTo>
                <a:lnTo>
                  <a:pt x="146837" y="375965"/>
                </a:lnTo>
                <a:lnTo>
                  <a:pt x="190500" y="381000"/>
                </a:lnTo>
                <a:lnTo>
                  <a:pt x="234162" y="375965"/>
                </a:lnTo>
                <a:lnTo>
                  <a:pt x="274253" y="361627"/>
                </a:lnTo>
                <a:lnTo>
                  <a:pt x="309625" y="339132"/>
                </a:lnTo>
                <a:lnTo>
                  <a:pt x="339132" y="309625"/>
                </a:lnTo>
                <a:lnTo>
                  <a:pt x="361627" y="274253"/>
                </a:lnTo>
                <a:lnTo>
                  <a:pt x="375965" y="234162"/>
                </a:lnTo>
                <a:lnTo>
                  <a:pt x="381000" y="190500"/>
                </a:lnTo>
                <a:lnTo>
                  <a:pt x="375965" y="146837"/>
                </a:lnTo>
                <a:lnTo>
                  <a:pt x="361627" y="106746"/>
                </a:lnTo>
                <a:lnTo>
                  <a:pt x="339132" y="71374"/>
                </a:lnTo>
                <a:lnTo>
                  <a:pt x="309625" y="41867"/>
                </a:lnTo>
                <a:lnTo>
                  <a:pt x="274253" y="19372"/>
                </a:lnTo>
                <a:lnTo>
                  <a:pt x="234162" y="5034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323971" y="4024960"/>
            <a:ext cx="2813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58311" y="4898135"/>
            <a:ext cx="381000" cy="384175"/>
          </a:xfrm>
          <a:custGeom>
            <a:avLst/>
            <a:gdLst/>
            <a:ahLst/>
            <a:cxnLst/>
            <a:rect l="l" t="t" r="r" b="b"/>
            <a:pathLst>
              <a:path w="381000" h="384175">
                <a:moveTo>
                  <a:pt x="190500" y="0"/>
                </a:moveTo>
                <a:lnTo>
                  <a:pt x="146837" y="5071"/>
                </a:lnTo>
                <a:lnTo>
                  <a:pt x="106746" y="19518"/>
                </a:lnTo>
                <a:lnTo>
                  <a:pt x="71374" y="42187"/>
                </a:lnTo>
                <a:lnTo>
                  <a:pt x="41867" y="71925"/>
                </a:lnTo>
                <a:lnTo>
                  <a:pt x="19372" y="107579"/>
                </a:lnTo>
                <a:lnTo>
                  <a:pt x="5034" y="147996"/>
                </a:lnTo>
                <a:lnTo>
                  <a:pt x="0" y="192024"/>
                </a:lnTo>
                <a:lnTo>
                  <a:pt x="5034" y="236051"/>
                </a:lnTo>
                <a:lnTo>
                  <a:pt x="19372" y="276468"/>
                </a:lnTo>
                <a:lnTo>
                  <a:pt x="41867" y="312122"/>
                </a:lnTo>
                <a:lnTo>
                  <a:pt x="71374" y="341860"/>
                </a:lnTo>
                <a:lnTo>
                  <a:pt x="106746" y="364529"/>
                </a:lnTo>
                <a:lnTo>
                  <a:pt x="146837" y="378976"/>
                </a:lnTo>
                <a:lnTo>
                  <a:pt x="190500" y="384047"/>
                </a:lnTo>
                <a:lnTo>
                  <a:pt x="234162" y="378976"/>
                </a:lnTo>
                <a:lnTo>
                  <a:pt x="274253" y="364529"/>
                </a:lnTo>
                <a:lnTo>
                  <a:pt x="309625" y="341860"/>
                </a:lnTo>
                <a:lnTo>
                  <a:pt x="339132" y="312122"/>
                </a:lnTo>
                <a:lnTo>
                  <a:pt x="361627" y="276468"/>
                </a:lnTo>
                <a:lnTo>
                  <a:pt x="375965" y="236051"/>
                </a:lnTo>
                <a:lnTo>
                  <a:pt x="381000" y="192024"/>
                </a:lnTo>
                <a:lnTo>
                  <a:pt x="375965" y="147996"/>
                </a:lnTo>
                <a:lnTo>
                  <a:pt x="361627" y="107579"/>
                </a:lnTo>
                <a:lnTo>
                  <a:pt x="339132" y="71925"/>
                </a:lnTo>
                <a:lnTo>
                  <a:pt x="309625" y="42187"/>
                </a:lnTo>
                <a:lnTo>
                  <a:pt x="274253" y="19518"/>
                </a:lnTo>
                <a:lnTo>
                  <a:pt x="234162" y="5071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307841" y="4935677"/>
            <a:ext cx="2813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84391" y="400812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6837" y="5034"/>
                </a:lnTo>
                <a:lnTo>
                  <a:pt x="106746" y="19372"/>
                </a:lnTo>
                <a:lnTo>
                  <a:pt x="71374" y="41867"/>
                </a:lnTo>
                <a:lnTo>
                  <a:pt x="41867" y="71374"/>
                </a:lnTo>
                <a:lnTo>
                  <a:pt x="19372" y="106746"/>
                </a:lnTo>
                <a:lnTo>
                  <a:pt x="5034" y="146837"/>
                </a:lnTo>
                <a:lnTo>
                  <a:pt x="0" y="190499"/>
                </a:lnTo>
                <a:lnTo>
                  <a:pt x="5034" y="234162"/>
                </a:lnTo>
                <a:lnTo>
                  <a:pt x="19372" y="274253"/>
                </a:lnTo>
                <a:lnTo>
                  <a:pt x="41867" y="309625"/>
                </a:lnTo>
                <a:lnTo>
                  <a:pt x="71374" y="339132"/>
                </a:lnTo>
                <a:lnTo>
                  <a:pt x="106746" y="361627"/>
                </a:lnTo>
                <a:lnTo>
                  <a:pt x="146837" y="375965"/>
                </a:lnTo>
                <a:lnTo>
                  <a:pt x="190500" y="380999"/>
                </a:lnTo>
                <a:lnTo>
                  <a:pt x="234162" y="375965"/>
                </a:lnTo>
                <a:lnTo>
                  <a:pt x="274253" y="361627"/>
                </a:lnTo>
                <a:lnTo>
                  <a:pt x="309625" y="339132"/>
                </a:lnTo>
                <a:lnTo>
                  <a:pt x="339132" y="309625"/>
                </a:lnTo>
                <a:lnTo>
                  <a:pt x="361627" y="274253"/>
                </a:lnTo>
                <a:lnTo>
                  <a:pt x="375965" y="234162"/>
                </a:lnTo>
                <a:lnTo>
                  <a:pt x="381000" y="190499"/>
                </a:lnTo>
                <a:lnTo>
                  <a:pt x="375965" y="146837"/>
                </a:lnTo>
                <a:lnTo>
                  <a:pt x="361627" y="106746"/>
                </a:lnTo>
                <a:lnTo>
                  <a:pt x="339132" y="71374"/>
                </a:lnTo>
                <a:lnTo>
                  <a:pt x="309625" y="41867"/>
                </a:lnTo>
                <a:lnTo>
                  <a:pt x="274253" y="19372"/>
                </a:lnTo>
                <a:lnTo>
                  <a:pt x="234162" y="5034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300596" y="4045153"/>
            <a:ext cx="153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9288" y="1813560"/>
            <a:ext cx="2679192" cy="1807464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80232" y="1813560"/>
            <a:ext cx="2590800" cy="180746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0591" y="1813560"/>
            <a:ext cx="2590800" cy="1807464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066790" y="6026369"/>
            <a:ext cx="431165" cy="59753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200" spc="-1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37835" y="6039750"/>
            <a:ext cx="770255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P</a:t>
            </a:r>
            <a:r>
              <a:rPr sz="3200" spc="-85" dirty="0">
                <a:solidFill>
                  <a:srgbClr val="2D3334"/>
                </a:solidFill>
                <a:latin typeface="Arial Black"/>
                <a:cs typeface="Arial Black"/>
              </a:rPr>
              <a:t> 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75831" y="6039750"/>
            <a:ext cx="318770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702542" y="6595503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7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8723" y="4038422"/>
            <a:ext cx="2000885" cy="14281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875" marR="5080">
              <a:lnSpc>
                <a:spcPct val="100000"/>
              </a:lnSpc>
              <a:spcBef>
                <a:spcPts val="110"/>
              </a:spcBef>
            </a:pPr>
            <a:r>
              <a:rPr sz="1600" spc="5" dirty="0">
                <a:latin typeface="Arial MT"/>
                <a:cs typeface="Arial MT"/>
              </a:rPr>
              <a:t>If </a:t>
            </a:r>
            <a:r>
              <a:rPr sz="1600" dirty="0">
                <a:latin typeface="Arial MT"/>
                <a:cs typeface="Arial MT"/>
              </a:rPr>
              <a:t>reduction </a:t>
            </a:r>
            <a:r>
              <a:rPr sz="1600" spc="5" dirty="0">
                <a:latin typeface="Arial MT"/>
                <a:cs typeface="Arial MT"/>
              </a:rPr>
              <a:t>attempt </a:t>
            </a:r>
            <a:r>
              <a:rPr sz="1600" dirty="0">
                <a:latin typeface="Arial MT"/>
                <a:cs typeface="Arial MT"/>
              </a:rPr>
              <a:t>is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successful, </a:t>
            </a:r>
            <a:r>
              <a:rPr sz="1600" b="1" spc="-5" dirty="0">
                <a:latin typeface="Arial"/>
                <a:cs typeface="Arial"/>
              </a:rPr>
              <a:t>re- </a:t>
            </a:r>
            <a:r>
              <a:rPr sz="1600" b="1" dirty="0">
                <a:latin typeface="Arial"/>
                <a:cs typeface="Arial"/>
              </a:rPr>
              <a:t> approximate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5" dirty="0">
                <a:latin typeface="Arial MT"/>
                <a:cs typeface="Arial MT"/>
              </a:rPr>
              <a:t>skin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sz="1600" b="1" dirty="0">
                <a:latin typeface="Arial"/>
                <a:cs typeface="Arial"/>
              </a:rPr>
              <a:t>Stabilize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any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Arial MT"/>
                <a:cs typeface="Arial MT"/>
              </a:rPr>
              <a:t>protruding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objects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83040" y="1475232"/>
            <a:ext cx="2761615" cy="5005070"/>
          </a:xfrm>
          <a:custGeom>
            <a:avLst/>
            <a:gdLst/>
            <a:ahLst/>
            <a:cxnLst/>
            <a:rect l="l" t="t" r="r" b="b"/>
            <a:pathLst>
              <a:path w="2761615" h="5005070">
                <a:moveTo>
                  <a:pt x="2664840" y="0"/>
                </a:moveTo>
                <a:lnTo>
                  <a:pt x="96646" y="0"/>
                </a:lnTo>
                <a:lnTo>
                  <a:pt x="59043" y="7600"/>
                </a:lnTo>
                <a:lnTo>
                  <a:pt x="28321" y="28320"/>
                </a:lnTo>
                <a:lnTo>
                  <a:pt x="7600" y="59043"/>
                </a:lnTo>
                <a:lnTo>
                  <a:pt x="0" y="96646"/>
                </a:lnTo>
                <a:lnTo>
                  <a:pt x="0" y="4908130"/>
                </a:lnTo>
                <a:lnTo>
                  <a:pt x="7600" y="4945767"/>
                </a:lnTo>
                <a:lnTo>
                  <a:pt x="28320" y="4976499"/>
                </a:lnTo>
                <a:lnTo>
                  <a:pt x="59043" y="4997218"/>
                </a:lnTo>
                <a:lnTo>
                  <a:pt x="96646" y="5004816"/>
                </a:lnTo>
                <a:lnTo>
                  <a:pt x="2664840" y="5004816"/>
                </a:lnTo>
                <a:lnTo>
                  <a:pt x="2702444" y="4997218"/>
                </a:lnTo>
                <a:lnTo>
                  <a:pt x="2733166" y="4976499"/>
                </a:lnTo>
                <a:lnTo>
                  <a:pt x="2753887" y="4945767"/>
                </a:lnTo>
                <a:lnTo>
                  <a:pt x="2761487" y="4908130"/>
                </a:lnTo>
                <a:lnTo>
                  <a:pt x="2761487" y="96646"/>
                </a:lnTo>
                <a:lnTo>
                  <a:pt x="2753887" y="59043"/>
                </a:lnTo>
                <a:lnTo>
                  <a:pt x="2733166" y="28320"/>
                </a:lnTo>
                <a:lnTo>
                  <a:pt x="2702444" y="7600"/>
                </a:lnTo>
                <a:lnTo>
                  <a:pt x="2664840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439545" marR="5080" indent="-1390650">
              <a:lnSpc>
                <a:spcPts val="3890"/>
              </a:lnSpc>
              <a:spcBef>
                <a:spcPts val="590"/>
              </a:spcBef>
            </a:pPr>
            <a:r>
              <a:rPr dirty="0">
                <a:solidFill>
                  <a:srgbClr val="921828"/>
                </a:solidFill>
              </a:rPr>
              <a:t>OPEN</a:t>
            </a:r>
            <a:r>
              <a:rPr spc="-180" dirty="0">
                <a:solidFill>
                  <a:srgbClr val="921828"/>
                </a:solidFill>
              </a:rPr>
              <a:t> </a:t>
            </a:r>
            <a:r>
              <a:rPr spc="-15" dirty="0">
                <a:solidFill>
                  <a:srgbClr val="921828"/>
                </a:solidFill>
              </a:rPr>
              <a:t>ABDOMINAL</a:t>
            </a:r>
            <a:r>
              <a:rPr spc="20" dirty="0">
                <a:solidFill>
                  <a:srgbClr val="921828"/>
                </a:solidFill>
              </a:rPr>
              <a:t> </a:t>
            </a:r>
            <a:r>
              <a:rPr spc="-5" dirty="0">
                <a:solidFill>
                  <a:srgbClr val="921828"/>
                </a:solidFill>
              </a:rPr>
              <a:t>WOUND </a:t>
            </a:r>
            <a:r>
              <a:rPr spc="-990" dirty="0">
                <a:solidFill>
                  <a:srgbClr val="921828"/>
                </a:solidFill>
              </a:rPr>
              <a:t> </a:t>
            </a:r>
            <a:r>
              <a:rPr spc="-15" dirty="0"/>
              <a:t>MANAGEMENT</a:t>
            </a:r>
          </a:p>
        </p:txBody>
      </p:sp>
      <p:sp>
        <p:nvSpPr>
          <p:cNvPr id="7" name="object 7"/>
          <p:cNvSpPr/>
          <p:nvPr/>
        </p:nvSpPr>
        <p:spPr>
          <a:xfrm>
            <a:off x="5919215" y="5986271"/>
            <a:ext cx="722630" cy="719455"/>
          </a:xfrm>
          <a:custGeom>
            <a:avLst/>
            <a:gdLst/>
            <a:ahLst/>
            <a:cxnLst/>
            <a:rect l="l" t="t" r="r" b="b"/>
            <a:pathLst>
              <a:path w="722629" h="719454">
                <a:moveTo>
                  <a:pt x="361188" y="0"/>
                </a:moveTo>
                <a:lnTo>
                  <a:pt x="312168" y="3283"/>
                </a:lnTo>
                <a:lnTo>
                  <a:pt x="265156" y="12847"/>
                </a:lnTo>
                <a:lnTo>
                  <a:pt x="220581" y="28263"/>
                </a:lnTo>
                <a:lnTo>
                  <a:pt x="178872" y="49103"/>
                </a:lnTo>
                <a:lnTo>
                  <a:pt x="140460" y="74939"/>
                </a:lnTo>
                <a:lnTo>
                  <a:pt x="105775" y="105341"/>
                </a:lnTo>
                <a:lnTo>
                  <a:pt x="75246" y="139882"/>
                </a:lnTo>
                <a:lnTo>
                  <a:pt x="49304" y="178133"/>
                </a:lnTo>
                <a:lnTo>
                  <a:pt x="28378" y="219664"/>
                </a:lnTo>
                <a:lnTo>
                  <a:pt x="12899" y="264049"/>
                </a:lnTo>
                <a:lnTo>
                  <a:pt x="3296" y="310858"/>
                </a:lnTo>
                <a:lnTo>
                  <a:pt x="0" y="359663"/>
                </a:lnTo>
                <a:lnTo>
                  <a:pt x="3296" y="408469"/>
                </a:lnTo>
                <a:lnTo>
                  <a:pt x="12899" y="455278"/>
                </a:lnTo>
                <a:lnTo>
                  <a:pt x="28378" y="499663"/>
                </a:lnTo>
                <a:lnTo>
                  <a:pt x="49304" y="541194"/>
                </a:lnTo>
                <a:lnTo>
                  <a:pt x="75246" y="579445"/>
                </a:lnTo>
                <a:lnTo>
                  <a:pt x="105775" y="613986"/>
                </a:lnTo>
                <a:lnTo>
                  <a:pt x="140460" y="644388"/>
                </a:lnTo>
                <a:lnTo>
                  <a:pt x="178872" y="670224"/>
                </a:lnTo>
                <a:lnTo>
                  <a:pt x="220581" y="691064"/>
                </a:lnTo>
                <a:lnTo>
                  <a:pt x="265156" y="706480"/>
                </a:lnTo>
                <a:lnTo>
                  <a:pt x="312168" y="716044"/>
                </a:lnTo>
                <a:lnTo>
                  <a:pt x="361188" y="719327"/>
                </a:lnTo>
                <a:lnTo>
                  <a:pt x="410207" y="716044"/>
                </a:lnTo>
                <a:lnTo>
                  <a:pt x="457219" y="706480"/>
                </a:lnTo>
                <a:lnTo>
                  <a:pt x="501794" y="691064"/>
                </a:lnTo>
                <a:lnTo>
                  <a:pt x="543503" y="670224"/>
                </a:lnTo>
                <a:lnTo>
                  <a:pt x="581915" y="644388"/>
                </a:lnTo>
                <a:lnTo>
                  <a:pt x="616600" y="613986"/>
                </a:lnTo>
                <a:lnTo>
                  <a:pt x="647129" y="579445"/>
                </a:lnTo>
                <a:lnTo>
                  <a:pt x="673071" y="541194"/>
                </a:lnTo>
                <a:lnTo>
                  <a:pt x="693997" y="499663"/>
                </a:lnTo>
                <a:lnTo>
                  <a:pt x="709476" y="455278"/>
                </a:lnTo>
                <a:lnTo>
                  <a:pt x="719079" y="408469"/>
                </a:lnTo>
                <a:lnTo>
                  <a:pt x="722376" y="359663"/>
                </a:lnTo>
                <a:lnTo>
                  <a:pt x="719079" y="310858"/>
                </a:lnTo>
                <a:lnTo>
                  <a:pt x="709476" y="264049"/>
                </a:lnTo>
                <a:lnTo>
                  <a:pt x="693997" y="219664"/>
                </a:lnTo>
                <a:lnTo>
                  <a:pt x="673071" y="178133"/>
                </a:lnTo>
                <a:lnTo>
                  <a:pt x="647129" y="139882"/>
                </a:lnTo>
                <a:lnTo>
                  <a:pt x="616600" y="105341"/>
                </a:lnTo>
                <a:lnTo>
                  <a:pt x="581915" y="74939"/>
                </a:lnTo>
                <a:lnTo>
                  <a:pt x="543503" y="49103"/>
                </a:lnTo>
                <a:lnTo>
                  <a:pt x="501794" y="28263"/>
                </a:lnTo>
                <a:lnTo>
                  <a:pt x="457219" y="12847"/>
                </a:lnTo>
                <a:lnTo>
                  <a:pt x="410207" y="3283"/>
                </a:lnTo>
                <a:lnTo>
                  <a:pt x="361188" y="0"/>
                </a:lnTo>
                <a:close/>
              </a:path>
            </a:pathLst>
          </a:custGeom>
          <a:solidFill>
            <a:srgbClr val="D7D9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312020" y="1655190"/>
            <a:ext cx="2351405" cy="4537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7060">
              <a:lnSpc>
                <a:spcPct val="100000"/>
              </a:lnSpc>
              <a:spcBef>
                <a:spcPts val="100"/>
              </a:spcBef>
            </a:pPr>
            <a:r>
              <a:rPr sz="2400" b="1" i="1" spc="-5" dirty="0">
                <a:solidFill>
                  <a:srgbClr val="921828"/>
                </a:solidFill>
                <a:latin typeface="Arial"/>
                <a:cs typeface="Arial"/>
              </a:rPr>
              <a:t>CAUTION</a:t>
            </a:r>
            <a:r>
              <a:rPr sz="2400" b="1" spc="-5" dirty="0">
                <a:solidFill>
                  <a:srgbClr val="921828"/>
                </a:solid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sz="1400" spc="-10" dirty="0">
                <a:latin typeface="Arial MT"/>
                <a:cs typeface="Arial MT"/>
              </a:rPr>
              <a:t>Protruding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abdominal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organs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Arial MT"/>
                <a:cs typeface="Arial MT"/>
              </a:rPr>
              <a:t>should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be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kept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moist</a:t>
            </a:r>
            <a:endParaRPr sz="1400">
              <a:latin typeface="Arial MT"/>
              <a:cs typeface="Arial MT"/>
            </a:endParaRPr>
          </a:p>
          <a:p>
            <a:pPr marL="12700" marR="135890" algn="just">
              <a:lnSpc>
                <a:spcPct val="100000"/>
              </a:lnSpc>
              <a:spcBef>
                <a:spcPts val="985"/>
              </a:spcBef>
              <a:buAutoNum type="alphaLcParenBoth"/>
              <a:tabLst>
                <a:tab pos="278130" algn="l"/>
              </a:tabLst>
            </a:pPr>
            <a:r>
              <a:rPr sz="1400" spc="-10" dirty="0">
                <a:latin typeface="Arial MT"/>
                <a:cs typeface="Arial MT"/>
              </a:rPr>
              <a:t>Cover the entire </a:t>
            </a:r>
            <a:r>
              <a:rPr sz="1400" spc="-5" dirty="0">
                <a:latin typeface="Arial MT"/>
                <a:cs typeface="Arial MT"/>
              </a:rPr>
              <a:t>mass </a:t>
            </a:r>
            <a:r>
              <a:rPr sz="1400" spc="-10" dirty="0">
                <a:latin typeface="Arial MT"/>
                <a:cs typeface="Arial MT"/>
              </a:rPr>
              <a:t>of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protruding organs </a:t>
            </a:r>
            <a:r>
              <a:rPr sz="1400" spc="-10" dirty="0">
                <a:latin typeface="Arial MT"/>
                <a:cs typeface="Arial MT"/>
              </a:rPr>
              <a:t>or </a:t>
            </a:r>
            <a:r>
              <a:rPr sz="1400" spc="-15" dirty="0">
                <a:latin typeface="Arial MT"/>
                <a:cs typeface="Arial MT"/>
              </a:rPr>
              <a:t>area </a:t>
            </a:r>
            <a:r>
              <a:rPr sz="1400" spc="-10" dirty="0">
                <a:latin typeface="Arial MT"/>
                <a:cs typeface="Arial MT"/>
              </a:rPr>
              <a:t>of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the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20" dirty="0">
                <a:latin typeface="Arial MT"/>
                <a:cs typeface="Arial MT"/>
              </a:rPr>
              <a:t>wound.</a:t>
            </a:r>
            <a:endParaRPr sz="1400">
              <a:latin typeface="Arial MT"/>
              <a:cs typeface="Arial MT"/>
            </a:endParaRPr>
          </a:p>
          <a:p>
            <a:pPr marL="12700" marR="138430">
              <a:lnSpc>
                <a:spcPct val="100000"/>
              </a:lnSpc>
              <a:spcBef>
                <a:spcPts val="1010"/>
              </a:spcBef>
              <a:buAutoNum type="alphaLcParenBoth"/>
              <a:tabLst>
                <a:tab pos="278130" algn="l"/>
              </a:tabLst>
            </a:pPr>
            <a:r>
              <a:rPr sz="1400" spc="-10" dirty="0">
                <a:latin typeface="Arial MT"/>
                <a:cs typeface="Arial MT"/>
              </a:rPr>
              <a:t>Using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the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sterile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side </a:t>
            </a:r>
            <a:r>
              <a:rPr sz="1400" spc="-10" dirty="0">
                <a:latin typeface="Arial MT"/>
                <a:cs typeface="Arial MT"/>
              </a:rPr>
              <a:t>of 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the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dressing,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or other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clean,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damp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material,</a:t>
            </a:r>
            <a:r>
              <a:rPr sz="1400" spc="3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gather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or </a:t>
            </a:r>
            <a:r>
              <a:rPr sz="1400" spc="-5" dirty="0">
                <a:latin typeface="Arial MT"/>
                <a:cs typeface="Arial MT"/>
              </a:rPr>
              <a:t> keep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any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protruding</a:t>
            </a:r>
            <a:r>
              <a:rPr sz="1400" spc="5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organs 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near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the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20" dirty="0">
                <a:latin typeface="Arial MT"/>
                <a:cs typeface="Arial MT"/>
              </a:rPr>
              <a:t>wound</a:t>
            </a:r>
            <a:r>
              <a:rPr sz="1400" spc="5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and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cover 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the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wound.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1400" i="1" spc="-10" dirty="0">
                <a:latin typeface="Arial"/>
                <a:cs typeface="Arial"/>
              </a:rPr>
              <a:t>NOTE:</a:t>
            </a:r>
            <a:r>
              <a:rPr sz="1400" i="1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 MT"/>
                <a:cs typeface="Arial MT"/>
              </a:rPr>
              <a:t>Do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not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touch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exposed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spc="-15" dirty="0">
                <a:latin typeface="Arial MT"/>
                <a:cs typeface="Arial MT"/>
              </a:rPr>
              <a:t>organs</a:t>
            </a:r>
            <a:r>
              <a:rPr sz="1400" spc="2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with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bare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hands.</a:t>
            </a:r>
            <a:endParaRPr sz="14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985"/>
              </a:spcBef>
              <a:buAutoNum type="alphaLcParenBoth" startAt="3"/>
              <a:tabLst>
                <a:tab pos="269240" algn="l"/>
              </a:tabLst>
            </a:pPr>
            <a:r>
              <a:rPr sz="1400" spc="-20" dirty="0">
                <a:latin typeface="Arial MT"/>
                <a:cs typeface="Arial MT"/>
              </a:rPr>
              <a:t>If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using</a:t>
            </a:r>
            <a:r>
              <a:rPr sz="1400" spc="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dressing</a:t>
            </a:r>
            <a:r>
              <a:rPr sz="1400" spc="2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with </a:t>
            </a:r>
            <a:r>
              <a:rPr sz="1400" spc="-5" dirty="0">
                <a:latin typeface="Arial MT"/>
                <a:cs typeface="Arial MT"/>
              </a:rPr>
              <a:t> tails,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tie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loosely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and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do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not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tie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directly</a:t>
            </a:r>
            <a:r>
              <a:rPr sz="1400" spc="3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over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the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wound.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19576" y="4038422"/>
            <a:ext cx="2215515" cy="19157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845" marR="193675">
              <a:lnSpc>
                <a:spcPct val="100000"/>
              </a:lnSpc>
              <a:spcBef>
                <a:spcPts val="11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spc="-10" dirty="0">
                <a:latin typeface="Arial MT"/>
                <a:cs typeface="Arial MT"/>
              </a:rPr>
              <a:t>exposed bowel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 </a:t>
            </a:r>
            <a:r>
              <a:rPr sz="1600" spc="5" dirty="0">
                <a:latin typeface="Arial MT"/>
                <a:cs typeface="Arial MT"/>
              </a:rPr>
              <a:t>moist, </a:t>
            </a:r>
            <a:r>
              <a:rPr sz="1600" dirty="0">
                <a:latin typeface="Arial MT"/>
                <a:cs typeface="Arial MT"/>
              </a:rPr>
              <a:t>sterile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abdominal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dressings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425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dressed,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eviscerated organs with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water</a:t>
            </a:r>
            <a:r>
              <a:rPr sz="1600" dirty="0">
                <a:latin typeface="Arial MT"/>
                <a:cs typeface="Arial MT"/>
              </a:rPr>
              <a:t> impermeable</a:t>
            </a:r>
            <a:r>
              <a:rPr sz="1600" spc="-10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non-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adhesive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material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24319" y="4037152"/>
            <a:ext cx="2280920" cy="758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Secure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impermeable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dressing </a:t>
            </a:r>
            <a:r>
              <a:rPr sz="1600" spc="5" dirty="0">
                <a:latin typeface="Arial MT"/>
                <a:cs typeface="Arial MT"/>
              </a:rPr>
              <a:t>to </a:t>
            </a:r>
            <a:r>
              <a:rPr sz="1600" spc="-5" dirty="0">
                <a:latin typeface="Arial MT"/>
                <a:cs typeface="Arial MT"/>
              </a:rPr>
              <a:t>patient </a:t>
            </a:r>
            <a:r>
              <a:rPr sz="1600" dirty="0">
                <a:latin typeface="Arial MT"/>
                <a:cs typeface="Arial MT"/>
              </a:rPr>
              <a:t>using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adhesive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2336" y="402945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6821" y="5034"/>
                </a:lnTo>
                <a:lnTo>
                  <a:pt x="106724" y="19372"/>
                </a:lnTo>
                <a:lnTo>
                  <a:pt x="71353" y="41867"/>
                </a:lnTo>
                <a:lnTo>
                  <a:pt x="41851" y="71374"/>
                </a:lnTo>
                <a:lnTo>
                  <a:pt x="19363" y="106746"/>
                </a:lnTo>
                <a:lnTo>
                  <a:pt x="5031" y="146837"/>
                </a:lnTo>
                <a:lnTo>
                  <a:pt x="0" y="190500"/>
                </a:lnTo>
                <a:lnTo>
                  <a:pt x="5031" y="234162"/>
                </a:lnTo>
                <a:lnTo>
                  <a:pt x="19363" y="274253"/>
                </a:lnTo>
                <a:lnTo>
                  <a:pt x="41851" y="309625"/>
                </a:lnTo>
                <a:lnTo>
                  <a:pt x="71353" y="339132"/>
                </a:lnTo>
                <a:lnTo>
                  <a:pt x="106724" y="361627"/>
                </a:lnTo>
                <a:lnTo>
                  <a:pt x="146821" y="375965"/>
                </a:lnTo>
                <a:lnTo>
                  <a:pt x="190500" y="381000"/>
                </a:lnTo>
                <a:lnTo>
                  <a:pt x="234178" y="375965"/>
                </a:lnTo>
                <a:lnTo>
                  <a:pt x="274275" y="361627"/>
                </a:lnTo>
                <a:lnTo>
                  <a:pt x="309646" y="339132"/>
                </a:lnTo>
                <a:lnTo>
                  <a:pt x="339148" y="309625"/>
                </a:lnTo>
                <a:lnTo>
                  <a:pt x="361636" y="274253"/>
                </a:lnTo>
                <a:lnTo>
                  <a:pt x="375968" y="234162"/>
                </a:lnTo>
                <a:lnTo>
                  <a:pt x="381000" y="190500"/>
                </a:lnTo>
                <a:lnTo>
                  <a:pt x="375968" y="146837"/>
                </a:lnTo>
                <a:lnTo>
                  <a:pt x="361636" y="106746"/>
                </a:lnTo>
                <a:lnTo>
                  <a:pt x="339148" y="71374"/>
                </a:lnTo>
                <a:lnTo>
                  <a:pt x="309646" y="41867"/>
                </a:lnTo>
                <a:lnTo>
                  <a:pt x="274275" y="19372"/>
                </a:lnTo>
                <a:lnTo>
                  <a:pt x="234178" y="5034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5823" y="406704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7095" y="494690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99" y="0"/>
                </a:moveTo>
                <a:lnTo>
                  <a:pt x="146821" y="5034"/>
                </a:lnTo>
                <a:lnTo>
                  <a:pt x="106724" y="19372"/>
                </a:lnTo>
                <a:lnTo>
                  <a:pt x="71353" y="41867"/>
                </a:lnTo>
                <a:lnTo>
                  <a:pt x="41851" y="71374"/>
                </a:lnTo>
                <a:lnTo>
                  <a:pt x="19363" y="106746"/>
                </a:lnTo>
                <a:lnTo>
                  <a:pt x="5031" y="146837"/>
                </a:lnTo>
                <a:lnTo>
                  <a:pt x="0" y="190500"/>
                </a:lnTo>
                <a:lnTo>
                  <a:pt x="5031" y="234162"/>
                </a:lnTo>
                <a:lnTo>
                  <a:pt x="19363" y="274253"/>
                </a:lnTo>
                <a:lnTo>
                  <a:pt x="41851" y="309625"/>
                </a:lnTo>
                <a:lnTo>
                  <a:pt x="71353" y="339132"/>
                </a:lnTo>
                <a:lnTo>
                  <a:pt x="106724" y="361627"/>
                </a:lnTo>
                <a:lnTo>
                  <a:pt x="146821" y="375965"/>
                </a:lnTo>
                <a:lnTo>
                  <a:pt x="190499" y="381000"/>
                </a:lnTo>
                <a:lnTo>
                  <a:pt x="234178" y="375965"/>
                </a:lnTo>
                <a:lnTo>
                  <a:pt x="274275" y="361627"/>
                </a:lnTo>
                <a:lnTo>
                  <a:pt x="309646" y="339132"/>
                </a:lnTo>
                <a:lnTo>
                  <a:pt x="339148" y="309625"/>
                </a:lnTo>
                <a:lnTo>
                  <a:pt x="361636" y="274253"/>
                </a:lnTo>
                <a:lnTo>
                  <a:pt x="375968" y="234162"/>
                </a:lnTo>
                <a:lnTo>
                  <a:pt x="380999" y="190500"/>
                </a:lnTo>
                <a:lnTo>
                  <a:pt x="375968" y="146837"/>
                </a:lnTo>
                <a:lnTo>
                  <a:pt x="361636" y="106746"/>
                </a:lnTo>
                <a:lnTo>
                  <a:pt x="339148" y="71374"/>
                </a:lnTo>
                <a:lnTo>
                  <a:pt x="309646" y="41867"/>
                </a:lnTo>
                <a:lnTo>
                  <a:pt x="274275" y="19372"/>
                </a:lnTo>
                <a:lnTo>
                  <a:pt x="234178" y="5034"/>
                </a:lnTo>
                <a:lnTo>
                  <a:pt x="190499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00278" y="4982413"/>
            <a:ext cx="153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58311" y="402945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6837" y="5034"/>
                </a:lnTo>
                <a:lnTo>
                  <a:pt x="106746" y="19372"/>
                </a:lnTo>
                <a:lnTo>
                  <a:pt x="71374" y="41867"/>
                </a:lnTo>
                <a:lnTo>
                  <a:pt x="41867" y="71374"/>
                </a:lnTo>
                <a:lnTo>
                  <a:pt x="19372" y="106746"/>
                </a:lnTo>
                <a:lnTo>
                  <a:pt x="5034" y="146837"/>
                </a:lnTo>
                <a:lnTo>
                  <a:pt x="0" y="190500"/>
                </a:lnTo>
                <a:lnTo>
                  <a:pt x="5034" y="234162"/>
                </a:lnTo>
                <a:lnTo>
                  <a:pt x="19372" y="274253"/>
                </a:lnTo>
                <a:lnTo>
                  <a:pt x="41867" y="309625"/>
                </a:lnTo>
                <a:lnTo>
                  <a:pt x="71374" y="339132"/>
                </a:lnTo>
                <a:lnTo>
                  <a:pt x="106746" y="361627"/>
                </a:lnTo>
                <a:lnTo>
                  <a:pt x="146837" y="375965"/>
                </a:lnTo>
                <a:lnTo>
                  <a:pt x="190500" y="381000"/>
                </a:lnTo>
                <a:lnTo>
                  <a:pt x="234162" y="375965"/>
                </a:lnTo>
                <a:lnTo>
                  <a:pt x="274253" y="361627"/>
                </a:lnTo>
                <a:lnTo>
                  <a:pt x="309625" y="339132"/>
                </a:lnTo>
                <a:lnTo>
                  <a:pt x="339132" y="309625"/>
                </a:lnTo>
                <a:lnTo>
                  <a:pt x="361627" y="274253"/>
                </a:lnTo>
                <a:lnTo>
                  <a:pt x="375965" y="234162"/>
                </a:lnTo>
                <a:lnTo>
                  <a:pt x="381000" y="190500"/>
                </a:lnTo>
                <a:lnTo>
                  <a:pt x="375965" y="146837"/>
                </a:lnTo>
                <a:lnTo>
                  <a:pt x="361627" y="106746"/>
                </a:lnTo>
                <a:lnTo>
                  <a:pt x="339132" y="71374"/>
                </a:lnTo>
                <a:lnTo>
                  <a:pt x="309625" y="41867"/>
                </a:lnTo>
                <a:lnTo>
                  <a:pt x="274253" y="19372"/>
                </a:lnTo>
                <a:lnTo>
                  <a:pt x="234162" y="5034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73373" y="406704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64408" y="494690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6837" y="5034"/>
                </a:lnTo>
                <a:lnTo>
                  <a:pt x="106746" y="19372"/>
                </a:lnTo>
                <a:lnTo>
                  <a:pt x="71374" y="41867"/>
                </a:lnTo>
                <a:lnTo>
                  <a:pt x="41867" y="71374"/>
                </a:lnTo>
                <a:lnTo>
                  <a:pt x="19372" y="106746"/>
                </a:lnTo>
                <a:lnTo>
                  <a:pt x="5034" y="146837"/>
                </a:lnTo>
                <a:lnTo>
                  <a:pt x="0" y="190500"/>
                </a:lnTo>
                <a:lnTo>
                  <a:pt x="5034" y="234162"/>
                </a:lnTo>
                <a:lnTo>
                  <a:pt x="19372" y="274253"/>
                </a:lnTo>
                <a:lnTo>
                  <a:pt x="41867" y="309625"/>
                </a:lnTo>
                <a:lnTo>
                  <a:pt x="71374" y="339132"/>
                </a:lnTo>
                <a:lnTo>
                  <a:pt x="106746" y="361627"/>
                </a:lnTo>
                <a:lnTo>
                  <a:pt x="146837" y="375965"/>
                </a:lnTo>
                <a:lnTo>
                  <a:pt x="190500" y="381000"/>
                </a:lnTo>
                <a:lnTo>
                  <a:pt x="234162" y="375965"/>
                </a:lnTo>
                <a:lnTo>
                  <a:pt x="274253" y="361627"/>
                </a:lnTo>
                <a:lnTo>
                  <a:pt x="309625" y="339132"/>
                </a:lnTo>
                <a:lnTo>
                  <a:pt x="339132" y="309625"/>
                </a:lnTo>
                <a:lnTo>
                  <a:pt x="361627" y="274253"/>
                </a:lnTo>
                <a:lnTo>
                  <a:pt x="375965" y="234162"/>
                </a:lnTo>
                <a:lnTo>
                  <a:pt x="381000" y="190500"/>
                </a:lnTo>
                <a:lnTo>
                  <a:pt x="375965" y="146837"/>
                </a:lnTo>
                <a:lnTo>
                  <a:pt x="361627" y="106746"/>
                </a:lnTo>
                <a:lnTo>
                  <a:pt x="339132" y="71374"/>
                </a:lnTo>
                <a:lnTo>
                  <a:pt x="309625" y="41867"/>
                </a:lnTo>
                <a:lnTo>
                  <a:pt x="274253" y="19372"/>
                </a:lnTo>
                <a:lnTo>
                  <a:pt x="234162" y="5034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378834" y="4982413"/>
            <a:ext cx="153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81344" y="402945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6837" y="5034"/>
                </a:lnTo>
                <a:lnTo>
                  <a:pt x="106746" y="19372"/>
                </a:lnTo>
                <a:lnTo>
                  <a:pt x="71374" y="41867"/>
                </a:lnTo>
                <a:lnTo>
                  <a:pt x="41867" y="71374"/>
                </a:lnTo>
                <a:lnTo>
                  <a:pt x="19372" y="106746"/>
                </a:lnTo>
                <a:lnTo>
                  <a:pt x="5034" y="146837"/>
                </a:lnTo>
                <a:lnTo>
                  <a:pt x="0" y="190500"/>
                </a:lnTo>
                <a:lnTo>
                  <a:pt x="5034" y="234162"/>
                </a:lnTo>
                <a:lnTo>
                  <a:pt x="19372" y="274253"/>
                </a:lnTo>
                <a:lnTo>
                  <a:pt x="41867" y="309625"/>
                </a:lnTo>
                <a:lnTo>
                  <a:pt x="71374" y="339132"/>
                </a:lnTo>
                <a:lnTo>
                  <a:pt x="106746" y="361627"/>
                </a:lnTo>
                <a:lnTo>
                  <a:pt x="146837" y="375965"/>
                </a:lnTo>
                <a:lnTo>
                  <a:pt x="190500" y="381000"/>
                </a:lnTo>
                <a:lnTo>
                  <a:pt x="234162" y="375965"/>
                </a:lnTo>
                <a:lnTo>
                  <a:pt x="274253" y="361627"/>
                </a:lnTo>
                <a:lnTo>
                  <a:pt x="309625" y="339132"/>
                </a:lnTo>
                <a:lnTo>
                  <a:pt x="339132" y="309625"/>
                </a:lnTo>
                <a:lnTo>
                  <a:pt x="361627" y="274253"/>
                </a:lnTo>
                <a:lnTo>
                  <a:pt x="375965" y="234162"/>
                </a:lnTo>
                <a:lnTo>
                  <a:pt x="381000" y="190500"/>
                </a:lnTo>
                <a:lnTo>
                  <a:pt x="375965" y="146837"/>
                </a:lnTo>
                <a:lnTo>
                  <a:pt x="361627" y="106746"/>
                </a:lnTo>
                <a:lnTo>
                  <a:pt x="339132" y="71374"/>
                </a:lnTo>
                <a:lnTo>
                  <a:pt x="309625" y="41867"/>
                </a:lnTo>
                <a:lnTo>
                  <a:pt x="274253" y="19372"/>
                </a:lnTo>
                <a:lnTo>
                  <a:pt x="234162" y="5034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97295" y="406704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8228" y="3698875"/>
            <a:ext cx="22961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latin typeface="Arial"/>
                <a:cs typeface="Arial"/>
              </a:rPr>
              <a:t>MANAGEMENT </a:t>
            </a:r>
            <a:r>
              <a:rPr sz="1600" b="1" dirty="0">
                <a:latin typeface="Arial"/>
                <a:cs typeface="Arial"/>
              </a:rPr>
              <a:t>STEPS: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288" y="1813560"/>
            <a:ext cx="2679192" cy="180746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43072" y="1844039"/>
            <a:ext cx="2727960" cy="184099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0591" y="1834895"/>
            <a:ext cx="2705064" cy="185013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87256" y="1624583"/>
            <a:ext cx="512064" cy="445008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066790" y="6026369"/>
            <a:ext cx="431165" cy="59753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200" spc="-1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37835" y="6039750"/>
            <a:ext cx="770255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P</a:t>
            </a:r>
            <a:r>
              <a:rPr sz="3200" spc="-85" dirty="0">
                <a:solidFill>
                  <a:srgbClr val="2D3334"/>
                </a:solidFill>
                <a:latin typeface="Arial Black"/>
                <a:cs typeface="Arial Black"/>
              </a:rPr>
              <a:t> 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75831" y="6039750"/>
            <a:ext cx="318770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702542" y="6595503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8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6" y="303021"/>
            <a:ext cx="38989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solidFill>
                  <a:srgbClr val="767070"/>
                </a:solidFill>
                <a:latin typeface="Arial"/>
                <a:cs typeface="Arial"/>
              </a:rPr>
              <a:t>Module</a:t>
            </a:r>
            <a:r>
              <a:rPr sz="2000" b="1" spc="-40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767070"/>
                </a:solidFill>
                <a:latin typeface="Arial"/>
                <a:cs typeface="Arial"/>
              </a:rPr>
              <a:t>17: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767070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767070"/>
                </a:solidFill>
                <a:latin typeface="Arial"/>
                <a:cs typeface="Arial"/>
              </a:rPr>
              <a:t> 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9335" y="265175"/>
            <a:ext cx="1225296" cy="6035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439545" marR="5080" indent="-1390650">
              <a:lnSpc>
                <a:spcPts val="3890"/>
              </a:lnSpc>
              <a:spcBef>
                <a:spcPts val="590"/>
              </a:spcBef>
            </a:pPr>
            <a:r>
              <a:rPr dirty="0">
                <a:solidFill>
                  <a:srgbClr val="921828"/>
                </a:solidFill>
              </a:rPr>
              <a:t>OPEN</a:t>
            </a:r>
            <a:r>
              <a:rPr spc="-180" dirty="0">
                <a:solidFill>
                  <a:srgbClr val="921828"/>
                </a:solidFill>
              </a:rPr>
              <a:t> </a:t>
            </a:r>
            <a:r>
              <a:rPr spc="-15" dirty="0">
                <a:solidFill>
                  <a:srgbClr val="921828"/>
                </a:solidFill>
              </a:rPr>
              <a:t>ABDOMINAL</a:t>
            </a:r>
            <a:r>
              <a:rPr spc="20" dirty="0">
                <a:solidFill>
                  <a:srgbClr val="921828"/>
                </a:solidFill>
              </a:rPr>
              <a:t> </a:t>
            </a:r>
            <a:r>
              <a:rPr spc="-5" dirty="0">
                <a:solidFill>
                  <a:srgbClr val="921828"/>
                </a:solidFill>
              </a:rPr>
              <a:t>WOUND </a:t>
            </a:r>
            <a:r>
              <a:rPr spc="-990" dirty="0">
                <a:solidFill>
                  <a:srgbClr val="921828"/>
                </a:solidFill>
              </a:rPr>
              <a:t> </a:t>
            </a:r>
            <a:r>
              <a:rPr spc="-15" dirty="0"/>
              <a:t>MANAGEMENT</a:t>
            </a:r>
          </a:p>
        </p:txBody>
      </p:sp>
      <p:sp>
        <p:nvSpPr>
          <p:cNvPr id="5" name="object 5"/>
          <p:cNvSpPr/>
          <p:nvPr/>
        </p:nvSpPr>
        <p:spPr>
          <a:xfrm>
            <a:off x="5919215" y="5986271"/>
            <a:ext cx="722630" cy="719455"/>
          </a:xfrm>
          <a:custGeom>
            <a:avLst/>
            <a:gdLst/>
            <a:ahLst/>
            <a:cxnLst/>
            <a:rect l="l" t="t" r="r" b="b"/>
            <a:pathLst>
              <a:path w="722629" h="719454">
                <a:moveTo>
                  <a:pt x="361188" y="0"/>
                </a:moveTo>
                <a:lnTo>
                  <a:pt x="312168" y="3283"/>
                </a:lnTo>
                <a:lnTo>
                  <a:pt x="265156" y="12847"/>
                </a:lnTo>
                <a:lnTo>
                  <a:pt x="220581" y="28263"/>
                </a:lnTo>
                <a:lnTo>
                  <a:pt x="178872" y="49103"/>
                </a:lnTo>
                <a:lnTo>
                  <a:pt x="140460" y="74939"/>
                </a:lnTo>
                <a:lnTo>
                  <a:pt x="105775" y="105341"/>
                </a:lnTo>
                <a:lnTo>
                  <a:pt x="75246" y="139882"/>
                </a:lnTo>
                <a:lnTo>
                  <a:pt x="49304" y="178133"/>
                </a:lnTo>
                <a:lnTo>
                  <a:pt x="28378" y="219664"/>
                </a:lnTo>
                <a:lnTo>
                  <a:pt x="12899" y="264049"/>
                </a:lnTo>
                <a:lnTo>
                  <a:pt x="3296" y="310858"/>
                </a:lnTo>
                <a:lnTo>
                  <a:pt x="0" y="359663"/>
                </a:lnTo>
                <a:lnTo>
                  <a:pt x="3296" y="408469"/>
                </a:lnTo>
                <a:lnTo>
                  <a:pt x="12899" y="455278"/>
                </a:lnTo>
                <a:lnTo>
                  <a:pt x="28378" y="499663"/>
                </a:lnTo>
                <a:lnTo>
                  <a:pt x="49304" y="541194"/>
                </a:lnTo>
                <a:lnTo>
                  <a:pt x="75246" y="579445"/>
                </a:lnTo>
                <a:lnTo>
                  <a:pt x="105775" y="613986"/>
                </a:lnTo>
                <a:lnTo>
                  <a:pt x="140460" y="644388"/>
                </a:lnTo>
                <a:lnTo>
                  <a:pt x="178872" y="670224"/>
                </a:lnTo>
                <a:lnTo>
                  <a:pt x="220581" y="691064"/>
                </a:lnTo>
                <a:lnTo>
                  <a:pt x="265156" y="706480"/>
                </a:lnTo>
                <a:lnTo>
                  <a:pt x="312168" y="716044"/>
                </a:lnTo>
                <a:lnTo>
                  <a:pt x="361188" y="719327"/>
                </a:lnTo>
                <a:lnTo>
                  <a:pt x="410207" y="716044"/>
                </a:lnTo>
                <a:lnTo>
                  <a:pt x="457219" y="706480"/>
                </a:lnTo>
                <a:lnTo>
                  <a:pt x="501794" y="691064"/>
                </a:lnTo>
                <a:lnTo>
                  <a:pt x="543503" y="670224"/>
                </a:lnTo>
                <a:lnTo>
                  <a:pt x="581915" y="644388"/>
                </a:lnTo>
                <a:lnTo>
                  <a:pt x="616600" y="613986"/>
                </a:lnTo>
                <a:lnTo>
                  <a:pt x="647129" y="579445"/>
                </a:lnTo>
                <a:lnTo>
                  <a:pt x="673071" y="541194"/>
                </a:lnTo>
                <a:lnTo>
                  <a:pt x="693997" y="499663"/>
                </a:lnTo>
                <a:lnTo>
                  <a:pt x="709476" y="455278"/>
                </a:lnTo>
                <a:lnTo>
                  <a:pt x="719079" y="408469"/>
                </a:lnTo>
                <a:lnTo>
                  <a:pt x="722376" y="359663"/>
                </a:lnTo>
                <a:lnTo>
                  <a:pt x="719079" y="310858"/>
                </a:lnTo>
                <a:lnTo>
                  <a:pt x="709476" y="264049"/>
                </a:lnTo>
                <a:lnTo>
                  <a:pt x="693997" y="219664"/>
                </a:lnTo>
                <a:lnTo>
                  <a:pt x="673071" y="178133"/>
                </a:lnTo>
                <a:lnTo>
                  <a:pt x="647129" y="139882"/>
                </a:lnTo>
                <a:lnTo>
                  <a:pt x="616600" y="105341"/>
                </a:lnTo>
                <a:lnTo>
                  <a:pt x="581915" y="74939"/>
                </a:lnTo>
                <a:lnTo>
                  <a:pt x="543503" y="49103"/>
                </a:lnTo>
                <a:lnTo>
                  <a:pt x="501794" y="28263"/>
                </a:lnTo>
                <a:lnTo>
                  <a:pt x="457219" y="12847"/>
                </a:lnTo>
                <a:lnTo>
                  <a:pt x="410207" y="3283"/>
                </a:lnTo>
                <a:lnTo>
                  <a:pt x="361188" y="0"/>
                </a:lnTo>
                <a:close/>
              </a:path>
            </a:pathLst>
          </a:custGeom>
          <a:solidFill>
            <a:srgbClr val="D7D9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2075" y="4037152"/>
            <a:ext cx="2047875" cy="10033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600" b="1" spc="-15" dirty="0">
                <a:latin typeface="Arial"/>
                <a:cs typeface="Arial"/>
              </a:rPr>
              <a:t>Assess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and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treat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casualty</a:t>
            </a:r>
            <a:r>
              <a:rPr sz="1600" spc="-7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for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shock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spc="-4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continue </a:t>
            </a:r>
            <a:r>
              <a:rPr sz="1600" spc="5" dirty="0">
                <a:latin typeface="Arial MT"/>
                <a:cs typeface="Arial MT"/>
              </a:rPr>
              <a:t>to </a:t>
            </a:r>
            <a:r>
              <a:rPr sz="1600" dirty="0">
                <a:latin typeface="Arial MT"/>
                <a:cs typeface="Arial MT"/>
              </a:rPr>
              <a:t>reassess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periodically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11955" y="4037152"/>
            <a:ext cx="2214880" cy="10033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Prevent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hypothermia</a:t>
            </a:r>
            <a:r>
              <a:rPr sz="1600" spc="-8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exposed </a:t>
            </a:r>
            <a:r>
              <a:rPr sz="1600" dirty="0">
                <a:latin typeface="Arial MT"/>
                <a:cs typeface="Arial MT"/>
              </a:rPr>
              <a:t>abdominal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contents </a:t>
            </a:r>
            <a:r>
              <a:rPr sz="1600" spc="-10" dirty="0">
                <a:latin typeface="Arial MT"/>
                <a:cs typeface="Arial MT"/>
              </a:rPr>
              <a:t>will </a:t>
            </a:r>
            <a:r>
              <a:rPr sz="1600" spc="-5" dirty="0">
                <a:latin typeface="Arial MT"/>
                <a:cs typeface="Arial MT"/>
              </a:rPr>
              <a:t>result </a:t>
            </a:r>
            <a:r>
              <a:rPr sz="1600" dirty="0">
                <a:latin typeface="Arial MT"/>
                <a:cs typeface="Arial MT"/>
              </a:rPr>
              <a:t>in </a:t>
            </a:r>
            <a:r>
              <a:rPr sz="1600" spc="5" dirty="0">
                <a:latin typeface="Arial MT"/>
                <a:cs typeface="Arial MT"/>
              </a:rPr>
              <a:t> more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rapid heat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loss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9973" y="4037152"/>
            <a:ext cx="2186305" cy="12471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Arial"/>
                <a:cs typeface="Arial"/>
              </a:rPr>
              <a:t>Document </a:t>
            </a:r>
            <a:r>
              <a:rPr sz="1600" spc="-5" dirty="0">
                <a:latin typeface="Arial MT"/>
                <a:cs typeface="Arial MT"/>
              </a:rPr>
              <a:t>all </a:t>
            </a:r>
            <a:r>
              <a:rPr sz="1600" dirty="0">
                <a:latin typeface="Arial MT"/>
                <a:cs typeface="Arial MT"/>
              </a:rPr>
              <a:t>findings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treatments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DD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Form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1380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TCCC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Arial MT"/>
                <a:cs typeface="Arial MT"/>
              </a:rPr>
              <a:t>Casualty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Card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Arial MT"/>
                <a:cs typeface="Arial MT"/>
              </a:rPr>
              <a:t>attach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it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5" dirty="0">
                <a:latin typeface="Arial MT"/>
                <a:cs typeface="Arial MT"/>
              </a:rPr>
              <a:t>to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casualty</a:t>
            </a:r>
            <a:r>
              <a:rPr sz="1600" b="1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2336" y="402945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6821" y="5034"/>
                </a:lnTo>
                <a:lnTo>
                  <a:pt x="106724" y="19372"/>
                </a:lnTo>
                <a:lnTo>
                  <a:pt x="71353" y="41867"/>
                </a:lnTo>
                <a:lnTo>
                  <a:pt x="41851" y="71374"/>
                </a:lnTo>
                <a:lnTo>
                  <a:pt x="19363" y="106746"/>
                </a:lnTo>
                <a:lnTo>
                  <a:pt x="5031" y="146837"/>
                </a:lnTo>
                <a:lnTo>
                  <a:pt x="0" y="190500"/>
                </a:lnTo>
                <a:lnTo>
                  <a:pt x="5031" y="234162"/>
                </a:lnTo>
                <a:lnTo>
                  <a:pt x="19363" y="274253"/>
                </a:lnTo>
                <a:lnTo>
                  <a:pt x="41851" y="309625"/>
                </a:lnTo>
                <a:lnTo>
                  <a:pt x="71353" y="339132"/>
                </a:lnTo>
                <a:lnTo>
                  <a:pt x="106724" y="361627"/>
                </a:lnTo>
                <a:lnTo>
                  <a:pt x="146821" y="375965"/>
                </a:lnTo>
                <a:lnTo>
                  <a:pt x="190500" y="381000"/>
                </a:lnTo>
                <a:lnTo>
                  <a:pt x="234178" y="375965"/>
                </a:lnTo>
                <a:lnTo>
                  <a:pt x="274275" y="361627"/>
                </a:lnTo>
                <a:lnTo>
                  <a:pt x="309646" y="339132"/>
                </a:lnTo>
                <a:lnTo>
                  <a:pt x="339148" y="309625"/>
                </a:lnTo>
                <a:lnTo>
                  <a:pt x="361636" y="274253"/>
                </a:lnTo>
                <a:lnTo>
                  <a:pt x="375968" y="234162"/>
                </a:lnTo>
                <a:lnTo>
                  <a:pt x="381000" y="190500"/>
                </a:lnTo>
                <a:lnTo>
                  <a:pt x="375968" y="146837"/>
                </a:lnTo>
                <a:lnTo>
                  <a:pt x="361636" y="106746"/>
                </a:lnTo>
                <a:lnTo>
                  <a:pt x="339148" y="71374"/>
                </a:lnTo>
                <a:lnTo>
                  <a:pt x="309646" y="41867"/>
                </a:lnTo>
                <a:lnTo>
                  <a:pt x="274275" y="19372"/>
                </a:lnTo>
                <a:lnTo>
                  <a:pt x="234178" y="5034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1815" y="4067047"/>
            <a:ext cx="281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36976" y="4029455"/>
            <a:ext cx="384175" cy="381000"/>
          </a:xfrm>
          <a:custGeom>
            <a:avLst/>
            <a:gdLst/>
            <a:ahLst/>
            <a:cxnLst/>
            <a:rect l="l" t="t" r="r" b="b"/>
            <a:pathLst>
              <a:path w="384175" h="381000">
                <a:moveTo>
                  <a:pt x="192024" y="0"/>
                </a:moveTo>
                <a:lnTo>
                  <a:pt x="147996" y="5034"/>
                </a:lnTo>
                <a:lnTo>
                  <a:pt x="107579" y="19372"/>
                </a:lnTo>
                <a:lnTo>
                  <a:pt x="71925" y="41867"/>
                </a:lnTo>
                <a:lnTo>
                  <a:pt x="42187" y="71374"/>
                </a:lnTo>
                <a:lnTo>
                  <a:pt x="19518" y="106746"/>
                </a:lnTo>
                <a:lnTo>
                  <a:pt x="5071" y="146837"/>
                </a:lnTo>
                <a:lnTo>
                  <a:pt x="0" y="190500"/>
                </a:lnTo>
                <a:lnTo>
                  <a:pt x="5071" y="234162"/>
                </a:lnTo>
                <a:lnTo>
                  <a:pt x="19518" y="274253"/>
                </a:lnTo>
                <a:lnTo>
                  <a:pt x="42187" y="309625"/>
                </a:lnTo>
                <a:lnTo>
                  <a:pt x="71925" y="339132"/>
                </a:lnTo>
                <a:lnTo>
                  <a:pt x="107579" y="361627"/>
                </a:lnTo>
                <a:lnTo>
                  <a:pt x="147996" y="375965"/>
                </a:lnTo>
                <a:lnTo>
                  <a:pt x="192024" y="381000"/>
                </a:lnTo>
                <a:lnTo>
                  <a:pt x="236051" y="375965"/>
                </a:lnTo>
                <a:lnTo>
                  <a:pt x="276468" y="361627"/>
                </a:lnTo>
                <a:lnTo>
                  <a:pt x="312122" y="339132"/>
                </a:lnTo>
                <a:lnTo>
                  <a:pt x="341860" y="309625"/>
                </a:lnTo>
                <a:lnTo>
                  <a:pt x="364529" y="274253"/>
                </a:lnTo>
                <a:lnTo>
                  <a:pt x="378976" y="234162"/>
                </a:lnTo>
                <a:lnTo>
                  <a:pt x="384048" y="190500"/>
                </a:lnTo>
                <a:lnTo>
                  <a:pt x="378976" y="146837"/>
                </a:lnTo>
                <a:lnTo>
                  <a:pt x="364529" y="106746"/>
                </a:lnTo>
                <a:lnTo>
                  <a:pt x="341860" y="71374"/>
                </a:lnTo>
                <a:lnTo>
                  <a:pt x="312122" y="41867"/>
                </a:lnTo>
                <a:lnTo>
                  <a:pt x="276468" y="19372"/>
                </a:lnTo>
                <a:lnTo>
                  <a:pt x="236051" y="5034"/>
                </a:lnTo>
                <a:lnTo>
                  <a:pt x="192024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95269" y="4067047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75247" y="402945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46837" y="5034"/>
                </a:lnTo>
                <a:lnTo>
                  <a:pt x="106746" y="19372"/>
                </a:lnTo>
                <a:lnTo>
                  <a:pt x="71374" y="41867"/>
                </a:lnTo>
                <a:lnTo>
                  <a:pt x="41867" y="71374"/>
                </a:lnTo>
                <a:lnTo>
                  <a:pt x="19372" y="106746"/>
                </a:lnTo>
                <a:lnTo>
                  <a:pt x="5034" y="146837"/>
                </a:lnTo>
                <a:lnTo>
                  <a:pt x="0" y="190500"/>
                </a:lnTo>
                <a:lnTo>
                  <a:pt x="5034" y="234162"/>
                </a:lnTo>
                <a:lnTo>
                  <a:pt x="19372" y="274253"/>
                </a:lnTo>
                <a:lnTo>
                  <a:pt x="41867" y="309625"/>
                </a:lnTo>
                <a:lnTo>
                  <a:pt x="71374" y="339132"/>
                </a:lnTo>
                <a:lnTo>
                  <a:pt x="106746" y="361627"/>
                </a:lnTo>
                <a:lnTo>
                  <a:pt x="146837" y="375965"/>
                </a:lnTo>
                <a:lnTo>
                  <a:pt x="190500" y="381000"/>
                </a:lnTo>
                <a:lnTo>
                  <a:pt x="234162" y="375965"/>
                </a:lnTo>
                <a:lnTo>
                  <a:pt x="274253" y="361627"/>
                </a:lnTo>
                <a:lnTo>
                  <a:pt x="309625" y="339132"/>
                </a:lnTo>
                <a:lnTo>
                  <a:pt x="339132" y="309625"/>
                </a:lnTo>
                <a:lnTo>
                  <a:pt x="361627" y="274253"/>
                </a:lnTo>
                <a:lnTo>
                  <a:pt x="375965" y="234162"/>
                </a:lnTo>
                <a:lnTo>
                  <a:pt x="381000" y="190500"/>
                </a:lnTo>
                <a:lnTo>
                  <a:pt x="375965" y="146837"/>
                </a:lnTo>
                <a:lnTo>
                  <a:pt x="361627" y="106746"/>
                </a:lnTo>
                <a:lnTo>
                  <a:pt x="339132" y="71374"/>
                </a:lnTo>
                <a:lnTo>
                  <a:pt x="309625" y="41867"/>
                </a:lnTo>
                <a:lnTo>
                  <a:pt x="274253" y="19372"/>
                </a:lnTo>
                <a:lnTo>
                  <a:pt x="234162" y="5034"/>
                </a:lnTo>
                <a:lnTo>
                  <a:pt x="190500" y="0"/>
                </a:lnTo>
                <a:close/>
              </a:path>
            </a:pathLst>
          </a:custGeom>
          <a:solidFill>
            <a:srgbClr val="921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27190" y="4067047"/>
            <a:ext cx="281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061704" y="1822704"/>
            <a:ext cx="2783205" cy="3383279"/>
          </a:xfrm>
          <a:custGeom>
            <a:avLst/>
            <a:gdLst/>
            <a:ahLst/>
            <a:cxnLst/>
            <a:rect l="l" t="t" r="r" b="b"/>
            <a:pathLst>
              <a:path w="2783204" h="3383279">
                <a:moveTo>
                  <a:pt x="2685415" y="0"/>
                </a:moveTo>
                <a:lnTo>
                  <a:pt x="97409" y="0"/>
                </a:lnTo>
                <a:lnTo>
                  <a:pt x="59471" y="7647"/>
                </a:lnTo>
                <a:lnTo>
                  <a:pt x="28511" y="28511"/>
                </a:lnTo>
                <a:lnTo>
                  <a:pt x="7647" y="59471"/>
                </a:lnTo>
                <a:lnTo>
                  <a:pt x="0" y="97409"/>
                </a:lnTo>
                <a:lnTo>
                  <a:pt x="0" y="3285871"/>
                </a:lnTo>
                <a:lnTo>
                  <a:pt x="7647" y="3323808"/>
                </a:lnTo>
                <a:lnTo>
                  <a:pt x="28511" y="3354768"/>
                </a:lnTo>
                <a:lnTo>
                  <a:pt x="59471" y="3375632"/>
                </a:lnTo>
                <a:lnTo>
                  <a:pt x="97409" y="3383279"/>
                </a:lnTo>
                <a:lnTo>
                  <a:pt x="2685415" y="3383279"/>
                </a:lnTo>
                <a:lnTo>
                  <a:pt x="2723352" y="3375632"/>
                </a:lnTo>
                <a:lnTo>
                  <a:pt x="2754312" y="3354768"/>
                </a:lnTo>
                <a:lnTo>
                  <a:pt x="2775176" y="3323808"/>
                </a:lnTo>
                <a:lnTo>
                  <a:pt x="2782824" y="3285871"/>
                </a:lnTo>
                <a:lnTo>
                  <a:pt x="2782824" y="97409"/>
                </a:lnTo>
                <a:lnTo>
                  <a:pt x="2775176" y="59471"/>
                </a:lnTo>
                <a:lnTo>
                  <a:pt x="2754312" y="28511"/>
                </a:lnTo>
                <a:lnTo>
                  <a:pt x="2723352" y="7647"/>
                </a:lnTo>
                <a:lnTo>
                  <a:pt x="2685415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522714" y="2789681"/>
            <a:ext cx="2049780" cy="2106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905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5" dirty="0">
                <a:latin typeface="Arial MT"/>
                <a:cs typeface="Arial MT"/>
              </a:rPr>
              <a:t>most </a:t>
            </a:r>
            <a:r>
              <a:rPr sz="1600" dirty="0">
                <a:latin typeface="Arial MT"/>
                <a:cs typeface="Arial MT"/>
              </a:rPr>
              <a:t>important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concern </a:t>
            </a:r>
            <a:r>
              <a:rPr sz="1600" dirty="0">
                <a:latin typeface="Arial MT"/>
                <a:cs typeface="Arial MT"/>
              </a:rPr>
              <a:t>in the initial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management </a:t>
            </a:r>
            <a:r>
              <a:rPr sz="1600" spc="-5" dirty="0">
                <a:latin typeface="Arial MT"/>
                <a:cs typeface="Arial MT"/>
              </a:rPr>
              <a:t>of </a:t>
            </a:r>
            <a:r>
              <a:rPr sz="1600" dirty="0">
                <a:latin typeface="Arial MT"/>
                <a:cs typeface="Arial MT"/>
              </a:rPr>
              <a:t> abdominal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injuries</a:t>
            </a:r>
            <a:r>
              <a:rPr sz="1600" spc="-7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shock.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1600" dirty="0">
                <a:latin typeface="Arial MT"/>
                <a:cs typeface="Arial MT"/>
              </a:rPr>
              <a:t>Shock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spc="10" dirty="0">
                <a:latin typeface="Arial MT"/>
                <a:cs typeface="Arial MT"/>
              </a:rPr>
              <a:t>may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present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initially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10" dirty="0">
                <a:latin typeface="Arial MT"/>
                <a:cs typeface="Arial MT"/>
              </a:rPr>
              <a:t>may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develop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later.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287256" y="2039111"/>
            <a:ext cx="512445" cy="2876550"/>
            <a:chOff x="9287256" y="2039111"/>
            <a:chExt cx="512445" cy="2876550"/>
          </a:xfrm>
        </p:grpSpPr>
        <p:sp>
          <p:nvSpPr>
            <p:cNvPr id="18" name="object 18"/>
            <p:cNvSpPr/>
            <p:nvPr/>
          </p:nvSpPr>
          <p:spPr>
            <a:xfrm>
              <a:off x="9306306" y="4175760"/>
              <a:ext cx="114300" cy="739775"/>
            </a:xfrm>
            <a:custGeom>
              <a:avLst/>
              <a:gdLst/>
              <a:ahLst/>
              <a:cxnLst/>
              <a:rect l="l" t="t" r="r" b="b"/>
              <a:pathLst>
                <a:path w="114300" h="739775">
                  <a:moveTo>
                    <a:pt x="0" y="739647"/>
                  </a:moveTo>
                  <a:lnTo>
                    <a:pt x="114300" y="739647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739647"/>
                  </a:lnTo>
                  <a:close/>
                </a:path>
              </a:pathLst>
            </a:custGeom>
            <a:solidFill>
              <a:srgbClr val="921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7256" y="2039111"/>
              <a:ext cx="512064" cy="44500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306306" y="2828543"/>
              <a:ext cx="114300" cy="1144270"/>
            </a:xfrm>
            <a:custGeom>
              <a:avLst/>
              <a:gdLst/>
              <a:ahLst/>
              <a:cxnLst/>
              <a:rect l="l" t="t" r="r" b="b"/>
              <a:pathLst>
                <a:path w="114300" h="1144270">
                  <a:moveTo>
                    <a:pt x="0" y="1144142"/>
                  </a:moveTo>
                  <a:lnTo>
                    <a:pt x="114300" y="1144142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1144142"/>
                  </a:lnTo>
                  <a:close/>
                </a:path>
              </a:pathLst>
            </a:custGeom>
            <a:solidFill>
              <a:srgbClr val="921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906761" y="2069033"/>
            <a:ext cx="15144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921828"/>
                </a:solidFill>
                <a:latin typeface="Arial"/>
                <a:cs typeface="Arial"/>
              </a:rPr>
              <a:t>C</a:t>
            </a:r>
            <a:r>
              <a:rPr sz="2400" b="1" i="1" spc="-15" dirty="0">
                <a:solidFill>
                  <a:srgbClr val="921828"/>
                </a:solidFill>
                <a:latin typeface="Arial"/>
                <a:cs typeface="Arial"/>
              </a:rPr>
              <a:t>A</a:t>
            </a:r>
            <a:r>
              <a:rPr sz="2400" b="1" i="1" dirty="0">
                <a:solidFill>
                  <a:srgbClr val="921828"/>
                </a:solidFill>
                <a:latin typeface="Arial"/>
                <a:cs typeface="Arial"/>
              </a:rPr>
              <a:t>U</a:t>
            </a:r>
            <a:r>
              <a:rPr sz="2400" b="1" i="1" spc="-10" dirty="0">
                <a:solidFill>
                  <a:srgbClr val="921828"/>
                </a:solidFill>
                <a:latin typeface="Arial"/>
                <a:cs typeface="Arial"/>
              </a:rPr>
              <a:t>T</a:t>
            </a:r>
            <a:r>
              <a:rPr sz="2400" b="1" i="1" dirty="0">
                <a:solidFill>
                  <a:srgbClr val="921828"/>
                </a:solidFill>
                <a:latin typeface="Arial"/>
                <a:cs typeface="Arial"/>
              </a:rPr>
              <a:t>ION</a:t>
            </a:r>
            <a:r>
              <a:rPr sz="2400" b="1" dirty="0">
                <a:solidFill>
                  <a:srgbClr val="921828"/>
                </a:solid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8228" y="3698875"/>
            <a:ext cx="22961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latin typeface="Arial"/>
                <a:cs typeface="Arial"/>
              </a:rPr>
              <a:t>MANAGEMENT </a:t>
            </a:r>
            <a:r>
              <a:rPr sz="1600" b="1" dirty="0">
                <a:latin typeface="Arial"/>
                <a:cs typeface="Arial"/>
              </a:rPr>
              <a:t>STEPS: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2394" y="1822704"/>
            <a:ext cx="2395229" cy="167944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8801" y="1920239"/>
            <a:ext cx="2749285" cy="163967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80082" y="1976699"/>
            <a:ext cx="2346925" cy="158336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066790" y="6026369"/>
            <a:ext cx="431165" cy="59753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200" spc="-1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37835" y="6039750"/>
            <a:ext cx="770255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P</a:t>
            </a:r>
            <a:r>
              <a:rPr sz="3200" spc="-85" dirty="0">
                <a:solidFill>
                  <a:srgbClr val="2D3334"/>
                </a:solidFill>
                <a:latin typeface="Arial Black"/>
                <a:cs typeface="Arial Black"/>
              </a:rPr>
              <a:t> </a:t>
            </a: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75831" y="6039750"/>
            <a:ext cx="318770" cy="5975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5" dirty="0">
                <a:solidFill>
                  <a:srgbClr val="2D3334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702542" y="6595503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9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1124</Words>
  <Application>Microsoft Office PowerPoint</Application>
  <PresentationFormat>Widescreen</PresentationFormat>
  <Paragraphs>247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Arial MT</vt:lpstr>
      <vt:lpstr>Calibri</vt:lpstr>
      <vt:lpstr>Office Theme</vt:lpstr>
      <vt:lpstr>TACTICAL COMBAT  CASUALTY CARE COURSE MODULE 17: WOUND MANAGEMENT</vt:lpstr>
      <vt:lpstr>Module 17: Wound Management</vt:lpstr>
      <vt:lpstr>Module 17: Wound Management</vt:lpstr>
      <vt:lpstr>MARCH PAWS</vt:lpstr>
      <vt:lpstr>GENERAL WOUND MANAGEMENT  PRINCIPLES</vt:lpstr>
      <vt:lpstr>Module 17: Wound Management</vt:lpstr>
      <vt:lpstr>OPEN ABDOMINAL WOUND  MANAGEMENT</vt:lpstr>
      <vt:lpstr>OPEN ABDOMINAL WOUND  MANAGEMENT</vt:lpstr>
      <vt:lpstr>OPEN ABDOMINAL WOUND  MANAGEMENT</vt:lpstr>
      <vt:lpstr>PowerPoint Presentation</vt:lpstr>
      <vt:lpstr>WOUND MANAGEMENT  WITH IMPALED OBJECTS</vt:lpstr>
      <vt:lpstr>PowerPoint Presentation</vt:lpstr>
      <vt:lpstr>WOUND MANAGEMENT  OF AMPUTATIONS</vt:lpstr>
      <vt:lpstr>PowerPoint Presentation</vt:lpstr>
      <vt:lpstr>SKILL STATION</vt:lpstr>
      <vt:lpstr>SUMMARY</vt:lpstr>
      <vt:lpstr>CHECK ON LEARNING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Eakins, Michael</dc:creator>
  <cp:lastModifiedBy>adam rafferty</cp:lastModifiedBy>
  <cp:revision>1</cp:revision>
  <dcterms:created xsi:type="dcterms:W3CDTF">2023-08-01T20:45:05Z</dcterms:created>
  <dcterms:modified xsi:type="dcterms:W3CDTF">2023-10-02T19:47:27Z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2023-08-01T00:00:00Z</vt:filetime>
  </property>
</Properties>
</file>